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7" r:id="rId2"/>
    <p:sldId id="259" r:id="rId3"/>
    <p:sldId id="260" r:id="rId4"/>
    <p:sldId id="268" r:id="rId5"/>
    <p:sldId id="261" r:id="rId6"/>
    <p:sldId id="262" r:id="rId7"/>
    <p:sldId id="269" r:id="rId8"/>
    <p:sldId id="263" r:id="rId9"/>
    <p:sldId id="273" r:id="rId10"/>
    <p:sldId id="264" r:id="rId11"/>
    <p:sldId id="265" r:id="rId12"/>
    <p:sldId id="267" r:id="rId13"/>
  </p:sldIdLst>
  <p:sldSz cx="12192000" cy="6858000"/>
  <p:notesSz cx="6797675" cy="9926638"/>
  <p:embeddedFontLst>
    <p:embeddedFont>
      <p:font typeface="Amatic SC" panose="020B0604020202020204" charset="-79"/>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F"/>
    <a:srgbClr val="FFEFFF"/>
    <a:srgbClr val="E6E5FB"/>
    <a:srgbClr val="CCCCFF"/>
    <a:srgbClr val="CCFFFF"/>
    <a:srgbClr val="FF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7445" autoAdjust="0"/>
  </p:normalViewPr>
  <p:slideViewPr>
    <p:cSldViewPr snapToGrid="0">
      <p:cViewPr varScale="1">
        <p:scale>
          <a:sx n="73" d="100"/>
          <a:sy n="73" d="100"/>
        </p:scale>
        <p:origin x="582" y="84"/>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11/11/2022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319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340775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11</a:t>
            </a:fld>
            <a:endParaRPr lang="en-GB"/>
          </a:p>
        </p:txBody>
      </p:sp>
    </p:spTree>
    <p:extLst>
      <p:ext uri="{BB962C8B-B14F-4D97-AF65-F5344CB8AC3E}">
        <p14:creationId xmlns:p14="http://schemas.microsoft.com/office/powerpoint/2010/main" val="181383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11/11/2022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11/11/2022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99467849"/>
              </p:ext>
            </p:extLst>
          </p:nvPr>
        </p:nvGraphicFramePr>
        <p:xfrm>
          <a:off x="133491" y="595721"/>
          <a:ext cx="11925018" cy="5822639"/>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46290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021336">
                <a:tc>
                  <a:txBody>
                    <a:bodyPr/>
                    <a:lstStyle/>
                    <a:p>
                      <a:pPr algn="ctr"/>
                      <a:r>
                        <a:rPr lang="en-US" sz="1800" b="0" dirty="0">
                          <a:latin typeface="Amatic SC" panose="00000500000000000000" pitchFamily="2" charset="-79"/>
                          <a:cs typeface="Amatic SC" panose="00000500000000000000" pitchFamily="2" charset="-79"/>
                        </a:rPr>
                        <a:t>General Themes </a:t>
                      </a:r>
                    </a:p>
                    <a:p>
                      <a:pPr algn="ctr"/>
                      <a:endParaRPr lang="en-US" sz="1600" b="1" dirty="0">
                        <a:latin typeface="Amatic SC" panose="00000500000000000000" pitchFamily="2" charset="-79"/>
                        <a:cs typeface="Amatic SC" panose="00000500000000000000" pitchFamily="2" charset="-79"/>
                      </a:endParaRP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err="1">
                          <a:solidFill>
                            <a:srgbClr val="7030A0"/>
                          </a:solidFill>
                          <a:latin typeface="Amatic SC" panose="00000500000000000000" pitchFamily="2" charset="-79"/>
                          <a:cs typeface="Amatic SC" panose="00000500000000000000" pitchFamily="2" charset="-79"/>
                        </a:rPr>
                        <a:t>Marvellous</a:t>
                      </a:r>
                      <a:r>
                        <a:rPr lang="en-US" sz="2000" b="1" dirty="0">
                          <a:solidFill>
                            <a:srgbClr val="7030A0"/>
                          </a:solidFill>
                          <a:latin typeface="Amatic SC" panose="00000500000000000000" pitchFamily="2" charset="-79"/>
                          <a:cs typeface="Amatic SC" panose="00000500000000000000" pitchFamily="2" charset="-79"/>
                        </a:rPr>
                        <a:t> me</a:t>
                      </a:r>
                    </a:p>
                    <a:p>
                      <a:pPr algn="ctr"/>
                      <a:r>
                        <a:rPr lang="en-US" sz="1050" dirty="0">
                          <a:solidFill>
                            <a:schemeClr val="tx1"/>
                          </a:solidFill>
                          <a:latin typeface="+mn-lt"/>
                          <a:cs typeface="Amatic SC" panose="00000500000000000000" pitchFamily="2" charset="-79"/>
                        </a:rPr>
                        <a:t>Starting school / my new class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My family / home/pets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PSED focus- relationships/feelings</a:t>
                      </a:r>
                    </a:p>
                    <a:p>
                      <a:pPr algn="ctr"/>
                      <a:r>
                        <a:rPr lang="en-US" sz="1050" dirty="0">
                          <a:solidFill>
                            <a:schemeClr val="tx1"/>
                          </a:solidFill>
                          <a:latin typeface="+mn-lt"/>
                          <a:cs typeface="Amatic SC" panose="00000500000000000000" pitchFamily="2" charset="-79"/>
                        </a:rPr>
                        <a:t>What am I good at? </a:t>
                      </a:r>
                    </a:p>
                    <a:p>
                      <a:pPr algn="ct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Autumn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Lets</a:t>
                      </a:r>
                      <a:r>
                        <a:rPr lang="en-US" sz="2000" b="1" baseline="0" dirty="0">
                          <a:solidFill>
                            <a:srgbClr val="7030A0"/>
                          </a:solidFill>
                          <a:latin typeface="Amatic SC" panose="00000500000000000000" pitchFamily="2" charset="-79"/>
                          <a:cs typeface="Amatic SC" panose="00000500000000000000" pitchFamily="2" charset="-79"/>
                        </a:rPr>
                        <a:t> celebrate</a:t>
                      </a:r>
                      <a:r>
                        <a:rPr lang="en-US" sz="2000" b="1" dirty="0">
                          <a:solidFill>
                            <a:srgbClr val="7030A0"/>
                          </a:solidFill>
                          <a:latin typeface="Amatic SC" panose="00000500000000000000" pitchFamily="2" charset="-79"/>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Autumn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Halloween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Bonfire</a:t>
                      </a:r>
                      <a:r>
                        <a:rPr lang="en-US" sz="1050" baseline="0" dirty="0">
                          <a:solidFill>
                            <a:schemeClr val="tx1"/>
                          </a:solidFill>
                          <a:latin typeface="+mn-lt"/>
                          <a:cs typeface="RM Typerighter old" panose="00000400000000000000" pitchFamily="2" charset="-79"/>
                        </a:rPr>
                        <a:t> night celebrations</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What a wonderful world!</a:t>
                      </a:r>
                    </a:p>
                    <a:p>
                      <a:pPr algn="ctr"/>
                      <a:r>
                        <a:rPr lang="en-US" sz="1050" b="0" dirty="0">
                          <a:solidFill>
                            <a:schemeClr val="tx1"/>
                          </a:solidFill>
                          <a:latin typeface="Calibri" panose="020F0502020204030204" pitchFamily="34" charset="0"/>
                          <a:cs typeface="Calibri" panose="020F0502020204030204" pitchFamily="34" charset="0"/>
                        </a:rPr>
                        <a:t>Winter</a:t>
                      </a:r>
                    </a:p>
                    <a:p>
                      <a:pPr algn="ctr"/>
                      <a:r>
                        <a:rPr lang="en-US" sz="1050" b="0" dirty="0">
                          <a:solidFill>
                            <a:schemeClr val="tx1"/>
                          </a:solidFill>
                          <a:latin typeface="Calibri" panose="020F0502020204030204" pitchFamily="34" charset="0"/>
                          <a:cs typeface="Calibri" panose="020F0502020204030204" pitchFamily="34" charset="0"/>
                        </a:rPr>
                        <a:t>Changes of state- freezing and melting</a:t>
                      </a:r>
                    </a:p>
                    <a:p>
                      <a:pPr algn="ctr"/>
                      <a:r>
                        <a:rPr lang="en-US" sz="1050" b="0" dirty="0">
                          <a:solidFill>
                            <a:schemeClr val="tx1"/>
                          </a:solidFill>
                          <a:latin typeface="Calibri" panose="020F0502020204030204" pitchFamily="34" charset="0"/>
                          <a:cs typeface="Calibri" panose="020F0502020204030204" pitchFamily="34" charset="0"/>
                        </a:rPr>
                        <a:t>Our local area</a:t>
                      </a:r>
                    </a:p>
                    <a:p>
                      <a:pPr algn="ctr"/>
                      <a:r>
                        <a:rPr lang="en-US" sz="1050" b="0" dirty="0">
                          <a:solidFill>
                            <a:schemeClr val="tx1"/>
                          </a:solidFill>
                          <a:latin typeface="Calibri" panose="020F0502020204030204" pitchFamily="34" charset="0"/>
                          <a:cs typeface="Calibri" panose="020F0502020204030204" pitchFamily="34" charset="0"/>
                        </a:rPr>
                        <a:t>Town/ city/ countryside </a:t>
                      </a:r>
                    </a:p>
                    <a:p>
                      <a:pPr algn="ctr"/>
                      <a:r>
                        <a:rPr lang="en-US" sz="1050" b="0" dirty="0">
                          <a:solidFill>
                            <a:schemeClr val="tx1"/>
                          </a:solidFill>
                          <a:latin typeface="Calibri" panose="020F0502020204030204" pitchFamily="34" charset="0"/>
                          <a:cs typeface="Calibri" panose="020F0502020204030204" pitchFamily="34" charset="0"/>
                        </a:rPr>
                        <a:t>Cold country e.g. Arctic</a:t>
                      </a:r>
                      <a:r>
                        <a:rPr lang="en-US" sz="1050" b="0">
                          <a:solidFill>
                            <a:schemeClr val="tx1"/>
                          </a:solidFill>
                          <a:latin typeface="Calibri" panose="020F0502020204030204" pitchFamily="34" charset="0"/>
                          <a:cs typeface="Calibri" panose="020F0502020204030204" pitchFamily="34" charset="0"/>
                        </a:rPr>
                        <a:t>/Antarctic</a:t>
                      </a:r>
                      <a:endParaRPr lang="en-US" sz="1050" b="0" dirty="0">
                        <a:solidFill>
                          <a:schemeClr val="tx1"/>
                        </a:solidFill>
                        <a:latin typeface="Calibri" panose="020F0502020204030204" pitchFamily="34" charset="0"/>
                        <a:cs typeface="Calibri" panose="020F0502020204030204" pitchFamily="34" charset="0"/>
                      </a:endParaRPr>
                    </a:p>
                    <a:p>
                      <a:pPr algn="ctr"/>
                      <a:r>
                        <a:rPr lang="en-US" sz="2000" b="1" dirty="0">
                          <a:solidFill>
                            <a:srgbClr val="CC66FF"/>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What a wonderful world! </a:t>
                      </a:r>
                    </a:p>
                    <a:p>
                      <a:pPr algn="ctr"/>
                      <a:r>
                        <a:rPr lang="en-US" sz="1050" b="0" dirty="0">
                          <a:solidFill>
                            <a:schemeClr val="tx1"/>
                          </a:solidFill>
                          <a:latin typeface="Calibri" panose="020F0502020204030204" pitchFamily="34" charset="0"/>
                          <a:cs typeface="Calibri" panose="020F0502020204030204" pitchFamily="34" charset="0"/>
                        </a:rPr>
                        <a:t>Comparing our life to children in another country</a:t>
                      </a:r>
                    </a:p>
                    <a:p>
                      <a:pPr algn="ctr"/>
                      <a:endParaRPr lang="en-US" sz="1050" b="0" dirty="0">
                        <a:solidFill>
                          <a:srgbClr val="CC66FF"/>
                        </a:solidFill>
                        <a:latin typeface="Calibri" panose="020F0502020204030204" pitchFamily="34" charset="0"/>
                        <a:cs typeface="Calibri" panose="020F0502020204030204" pitchFamily="34" charset="0"/>
                      </a:endParaRPr>
                    </a:p>
                    <a:p>
                      <a:pPr algn="ctr"/>
                      <a:endParaRPr lang="en-US" sz="1050" b="0" dirty="0">
                        <a:solidFill>
                          <a:srgbClr val="CC66FF"/>
                        </a:solidFill>
                        <a:latin typeface="Calibri" panose="020F0502020204030204" pitchFamily="34" charset="0"/>
                        <a:cs typeface="Calibri" panose="020F0502020204030204" pitchFamily="34" charset="0"/>
                      </a:endParaRPr>
                    </a:p>
                    <a:p>
                      <a:pPr algn="ctr"/>
                      <a:r>
                        <a:rPr lang="en-US" sz="1050" b="0" dirty="0">
                          <a:solidFill>
                            <a:schemeClr val="tx1"/>
                          </a:solidFill>
                          <a:latin typeface="Calibri" panose="020F0502020204030204" pitchFamily="34" charset="0"/>
                          <a:cs typeface="Calibri" panose="020F0502020204030204" pitchFamily="34" charset="0"/>
                        </a:rPr>
                        <a:t>Spring </a:t>
                      </a:r>
                    </a:p>
                    <a:p>
                      <a:pPr algn="ctr"/>
                      <a:r>
                        <a:rPr lang="en-US" sz="1050" b="0" dirty="0">
                          <a:solidFill>
                            <a:schemeClr val="tx1"/>
                          </a:solidFill>
                          <a:latin typeface="Calibri" panose="020F0502020204030204" pitchFamily="34" charset="0"/>
                          <a:cs typeface="Calibri" panose="020F0502020204030204" pitchFamily="34" charset="0"/>
                        </a:rPr>
                        <a:t>Easter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Space </a:t>
                      </a:r>
                    </a:p>
                    <a:p>
                      <a:pPr algn="ctr"/>
                      <a:r>
                        <a:rPr lang="en-US" sz="1050" b="0" dirty="0">
                          <a:solidFill>
                            <a:schemeClr val="tx1"/>
                          </a:solidFill>
                          <a:latin typeface="Calibri" panose="020F0502020204030204" pitchFamily="34" charset="0"/>
                          <a:cs typeface="Calibri" panose="020F0502020204030204" pitchFamily="34" charset="0"/>
                        </a:rPr>
                        <a:t>What do astronauts do?</a:t>
                      </a:r>
                    </a:p>
                    <a:p>
                      <a:pPr algn="ctr"/>
                      <a:r>
                        <a:rPr lang="en-US" sz="1050" b="0" dirty="0">
                          <a:solidFill>
                            <a:schemeClr val="tx1"/>
                          </a:solidFill>
                          <a:latin typeface="Calibri" panose="020F0502020204030204" pitchFamily="34" charset="0"/>
                          <a:cs typeface="Calibri" panose="020F0502020204030204" pitchFamily="34" charset="0"/>
                        </a:rPr>
                        <a:t>First moon landing</a:t>
                      </a:r>
                    </a:p>
                    <a:p>
                      <a:pPr algn="ctr"/>
                      <a:r>
                        <a:rPr lang="en-US" sz="1050" b="0" dirty="0">
                          <a:solidFill>
                            <a:schemeClr val="tx1"/>
                          </a:solidFill>
                          <a:latin typeface="Calibri" panose="020F0502020204030204" pitchFamily="34" charset="0"/>
                          <a:cs typeface="Calibri" panose="020F0502020204030204" pitchFamily="34" charset="0"/>
                        </a:rPr>
                        <a:t>Tim Peake- life on ISS</a:t>
                      </a:r>
                    </a:p>
                    <a:p>
                      <a:pPr algn="ctr"/>
                      <a:r>
                        <a:rPr lang="en-US" sz="1050" b="0" dirty="0">
                          <a:solidFill>
                            <a:schemeClr val="tx1"/>
                          </a:solidFill>
                          <a:latin typeface="Calibri" panose="020F0502020204030204" pitchFamily="34" charset="0"/>
                          <a:cs typeface="Calibri" panose="020F0502020204030204" pitchFamily="34" charset="0"/>
                        </a:rPr>
                        <a:t>Katherine Johnson and/or Helen Sharman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Changes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Butterfly lifecycle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Plant lifecycles (from seed)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What do plants need to grow?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Decay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Human life cycle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Changes since baby/ beginning of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Transition to Year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Calibri" panose="020F0502020204030204" pitchFamily="34" charset="0"/>
                          <a:cs typeface="Calibri" panose="020F0502020204030204" pitchFamily="34" charset="0"/>
                        </a:rPr>
                        <a:t>Summer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90542">
                <a:tc>
                  <a:txBody>
                    <a:bodyPr/>
                    <a:lstStyle/>
                    <a:p>
                      <a:pPr algn="ctr"/>
                      <a:r>
                        <a:rPr lang="en-US" sz="2400" b="1" dirty="0">
                          <a:latin typeface="Amatic SC" panose="00000500000000000000" pitchFamily="2" charset="-79"/>
                          <a:cs typeface="Amatic SC" panose="00000500000000000000" pitchFamily="2" charset="-79"/>
                        </a:rPr>
                        <a:t>High</a:t>
                      </a:r>
                      <a:r>
                        <a:rPr lang="en-US" sz="2400" b="1" baseline="0" dirty="0">
                          <a:latin typeface="Amatic SC" panose="00000500000000000000" pitchFamily="2" charset="-79"/>
                          <a:cs typeface="Amatic SC" panose="00000500000000000000" pitchFamily="2" charset="-79"/>
                        </a:rPr>
                        <a:t> quality </a:t>
                      </a:r>
                      <a:r>
                        <a:rPr lang="en-US" sz="2400" b="1" dirty="0">
                          <a:latin typeface="Amatic SC" panose="00000500000000000000" pitchFamily="2" charset="-79"/>
                          <a:cs typeface="Amatic SC" panose="00000500000000000000" pitchFamily="2" charset="-79"/>
                        </a:rPr>
                        <a:t>Texts</a:t>
                      </a:r>
                    </a:p>
                    <a:p>
                      <a:pPr algn="ct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kern="1200" dirty="0" err="1">
                          <a:solidFill>
                            <a:schemeClr val="dk1"/>
                          </a:solidFill>
                          <a:effectLst/>
                          <a:latin typeface="+mn-lt"/>
                          <a:ea typeface="+mn-ea"/>
                          <a:cs typeface="+mn-cs"/>
                        </a:rPr>
                        <a:t>Peepo</a:t>
                      </a:r>
                      <a:endParaRPr lang="en-GB" sz="1050" kern="1200" dirty="0">
                        <a:solidFill>
                          <a:schemeClr val="dk1"/>
                        </a:solidFill>
                        <a:effectLst/>
                        <a:latin typeface="+mn-lt"/>
                        <a:ea typeface="+mn-ea"/>
                        <a:cs typeface="+mn-cs"/>
                      </a:endParaRPr>
                    </a:p>
                    <a:p>
                      <a:pPr algn="ctr"/>
                      <a:r>
                        <a:rPr lang="en-GB" sz="1050" kern="1200" dirty="0">
                          <a:solidFill>
                            <a:schemeClr val="dk1"/>
                          </a:solidFill>
                          <a:effectLst/>
                          <a:latin typeface="+mn-lt"/>
                          <a:ea typeface="+mn-ea"/>
                          <a:cs typeface="+mn-cs"/>
                        </a:rPr>
                        <a:t>Little Red 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dirty="0">
                          <a:solidFill>
                            <a:schemeClr val="dk1"/>
                          </a:solidFill>
                          <a:effectLst/>
                          <a:latin typeface="+mn-lt"/>
                          <a:ea typeface="+mn-ea"/>
                          <a:cs typeface="+mn-cs"/>
                        </a:rPr>
                        <a:t>Funny Bones </a:t>
                      </a:r>
                    </a:p>
                    <a:p>
                      <a:pPr algn="ctr"/>
                      <a:r>
                        <a:rPr lang="en-GB" sz="1050" kern="1200" dirty="0">
                          <a:solidFill>
                            <a:schemeClr val="dk1"/>
                          </a:solidFill>
                          <a:effectLst/>
                          <a:latin typeface="+mn-lt"/>
                          <a:ea typeface="+mn-ea"/>
                          <a:cs typeface="+mn-cs"/>
                        </a:rPr>
                        <a:t>The Leaf </a:t>
                      </a:r>
                      <a:r>
                        <a:rPr lang="en-GB" sz="1050" kern="1200" dirty="0" err="1">
                          <a:solidFill>
                            <a:schemeClr val="dk1"/>
                          </a:solidFill>
                          <a:effectLst/>
                          <a:latin typeface="+mn-lt"/>
                          <a:ea typeface="+mn-ea"/>
                          <a:cs typeface="+mn-cs"/>
                        </a:rPr>
                        <a:t>Theaf</a:t>
                      </a:r>
                      <a:r>
                        <a:rPr lang="en-GB" sz="1050" kern="1200" dirty="0">
                          <a:solidFill>
                            <a:schemeClr val="dk1"/>
                          </a:solidFill>
                          <a:effectLst/>
                          <a:latin typeface="+mn-lt"/>
                          <a:ea typeface="+mn-ea"/>
                          <a:cs typeface="+mn-cs"/>
                        </a:rPr>
                        <a:t> </a:t>
                      </a:r>
                    </a:p>
                    <a:p>
                      <a:pPr algn="ctr"/>
                      <a:r>
                        <a:rPr lang="en-GB" sz="1050" kern="1200" dirty="0">
                          <a:solidFill>
                            <a:schemeClr val="dk1"/>
                          </a:solidFill>
                          <a:effectLst/>
                          <a:latin typeface="+mn-lt"/>
                          <a:ea typeface="+mn-ea"/>
                          <a:cs typeface="+mn-cs"/>
                        </a:rPr>
                        <a:t>Leaf Man</a:t>
                      </a:r>
                    </a:p>
                    <a:p>
                      <a:pPr algn="ctr"/>
                      <a:r>
                        <a:rPr lang="en-GB" sz="1050" kern="1200" dirty="0">
                          <a:solidFill>
                            <a:schemeClr val="dk1"/>
                          </a:solidFill>
                          <a:effectLst/>
                          <a:latin typeface="+mn-lt"/>
                          <a:ea typeface="+mn-ea"/>
                          <a:cs typeface="+mn-cs"/>
                        </a:rPr>
                        <a:t>Tree: Seasons Come and Go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Lost and Found</a:t>
                      </a:r>
                    </a:p>
                    <a:p>
                      <a:pPr algn="ctr">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Sneezy the Snowman (links to changing states of matter).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50" dirty="0" err="1">
                          <a:effectLst/>
                          <a:latin typeface="Calibri" panose="020F0502020204030204" pitchFamily="34" charset="0"/>
                          <a:ea typeface="Calibri" panose="020F0502020204030204" pitchFamily="34" charset="0"/>
                          <a:cs typeface="Times New Roman" panose="02020603050405020304" pitchFamily="18" charset="0"/>
                        </a:rPr>
                        <a:t>Handa’s</a:t>
                      </a:r>
                      <a:r>
                        <a:rPr lang="en-GB" sz="1050" dirty="0">
                          <a:effectLst/>
                          <a:latin typeface="Calibri" panose="020F0502020204030204" pitchFamily="34" charset="0"/>
                          <a:ea typeface="Calibri" panose="020F0502020204030204" pitchFamily="34" charset="0"/>
                          <a:cs typeface="Times New Roman" panose="02020603050405020304" pitchFamily="18" charset="0"/>
                        </a:rPr>
                        <a:t> Surprise </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One Day on Our Blue Planet- The Savannah</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Here We Are- Notes for Living on a Small Planet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Whatever Next</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Q Pootle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The Very Hungry Caterpillar</a:t>
                      </a:r>
                    </a:p>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The Growing Story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712735">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dirty="0">
                          <a:solidFill>
                            <a:schemeClr val="tx1"/>
                          </a:solidFill>
                          <a:latin typeface="+mn-lt"/>
                          <a:cs typeface="Amatic SC" panose="00000500000000000000" pitchFamily="2" charset="-79"/>
                        </a:rPr>
                        <a:t>Stay and play session</a:t>
                      </a:r>
                    </a:p>
                    <a:p>
                      <a:pPr algn="ctr"/>
                      <a:r>
                        <a:rPr lang="en-GB" sz="1050" kern="1200" dirty="0">
                          <a:solidFill>
                            <a:schemeClr val="tx1"/>
                          </a:solidFill>
                          <a:effectLst/>
                          <a:latin typeface="+mn-lt"/>
                          <a:ea typeface="+mn-ea"/>
                          <a:cs typeface="Amatic SC" panose="00000500000000000000" pitchFamily="2" charset="-79"/>
                        </a:rPr>
                        <a:t>Harvest Assembly</a:t>
                      </a:r>
                    </a:p>
                    <a:p>
                      <a:pPr algn="ctr"/>
                      <a:r>
                        <a:rPr lang="en-GB" sz="1050" kern="1200" dirty="0">
                          <a:solidFill>
                            <a:schemeClr val="tx1"/>
                          </a:solidFill>
                          <a:effectLst/>
                          <a:latin typeface="+mn-lt"/>
                          <a:ea typeface="+mn-ea"/>
                          <a:cs typeface="Amatic SC" panose="00000500000000000000" pitchFamily="2" charset="-79"/>
                        </a:rPr>
                        <a:t>Pet Morning</a:t>
                      </a:r>
                    </a:p>
                    <a:p>
                      <a:pPr algn="ctr"/>
                      <a:r>
                        <a:rPr lang="en-GB" sz="1050" kern="1200" dirty="0">
                          <a:solidFill>
                            <a:schemeClr val="tx1"/>
                          </a:solidFill>
                          <a:effectLst/>
                          <a:latin typeface="+mn-lt"/>
                          <a:ea typeface="+mn-ea"/>
                          <a:cs typeface="Amatic SC" panose="00000500000000000000" pitchFamily="2" charset="-79"/>
                        </a:rPr>
                        <a:t>Making bread (linked to Little Red Hen). </a:t>
                      </a:r>
                      <a:endParaRPr lang="en-GB" sz="1050" kern="1200" dirty="0">
                        <a:solidFill>
                          <a:schemeClr val="dk1"/>
                        </a:solidFill>
                        <a:effectLst/>
                        <a:latin typeface="+mn-lt"/>
                        <a:ea typeface="+mn-ea"/>
                        <a:cs typeface="+mn-cs"/>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Week (16-21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Anti-bullying Week (15-19 Nov)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Safer Internet Day (8 Feb)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 (3 March)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assembly (22 March)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  Astronaut training day</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50" dirty="0">
                          <a:solidFill>
                            <a:schemeClr val="tx1"/>
                          </a:solidFill>
                          <a:latin typeface="+mn-lt"/>
                          <a:cs typeface="Amatic SC" panose="00000500000000000000" pitchFamily="2" charset="-79"/>
                        </a:rPr>
                        <a:t>Sports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FB02AD4E-BEDF-4BE2-B73F-2A1729D3FA51}"/>
              </a:ext>
            </a:extLst>
          </p:cNvPr>
          <p:cNvPicPr>
            <a:picLocks noChangeAspect="1"/>
          </p:cNvPicPr>
          <p:nvPr/>
        </p:nvPicPr>
        <p:blipFill>
          <a:blip r:embed="rId3"/>
          <a:stretch>
            <a:fillRect/>
          </a:stretch>
        </p:blipFill>
        <p:spPr>
          <a:xfrm>
            <a:off x="432446" y="136295"/>
            <a:ext cx="811508" cy="918850"/>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07977620"/>
              </p:ext>
            </p:extLst>
          </p:nvPr>
        </p:nvGraphicFramePr>
        <p:xfrm>
          <a:off x="220924" y="300671"/>
          <a:ext cx="11462649" cy="6730644"/>
        </p:xfrm>
        <a:graphic>
          <a:graphicData uri="http://schemas.openxmlformats.org/drawingml/2006/table">
            <a:tbl>
              <a:tblPr firstRow="1" bandRow="1">
                <a:tableStyleId>{5C22544A-7EE6-4342-B048-85BDC9FD1C3A}</a:tableStyleId>
              </a:tblPr>
              <a:tblGrid>
                <a:gridCol w="1181849">
                  <a:extLst>
                    <a:ext uri="{9D8B030D-6E8A-4147-A177-3AD203B41FA5}">
                      <a16:colId xmlns:a16="http://schemas.microsoft.com/office/drawing/2014/main" val="385991600"/>
                    </a:ext>
                  </a:extLst>
                </a:gridCol>
                <a:gridCol w="2092255">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450440">
                  <a:extLst>
                    <a:ext uri="{9D8B030D-6E8A-4147-A177-3AD203B41FA5}">
                      <a16:colId xmlns:a16="http://schemas.microsoft.com/office/drawing/2014/main" val="1315738151"/>
                    </a:ext>
                  </a:extLst>
                </a:gridCol>
                <a:gridCol w="116840">
                  <a:extLst>
                    <a:ext uri="{9D8B030D-6E8A-4147-A177-3AD203B41FA5}">
                      <a16:colId xmlns:a16="http://schemas.microsoft.com/office/drawing/2014/main" val="2573491699"/>
                    </a:ext>
                  </a:extLst>
                </a:gridCol>
                <a:gridCol w="1589615">
                  <a:extLst>
                    <a:ext uri="{9D8B030D-6E8A-4147-A177-3AD203B41FA5}">
                      <a16:colId xmlns:a16="http://schemas.microsoft.com/office/drawing/2014/main" val="4016707020"/>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979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algn="ctr"/>
                      <a:r>
                        <a:rPr lang="en-US" sz="200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69693">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err="1">
                          <a:latin typeface="Amatic SC" panose="00000500000000000000" pitchFamily="2" charset="-79"/>
                          <a:cs typeface="Amatic SC" panose="00000500000000000000" pitchFamily="2" charset="-79"/>
                        </a:rPr>
                        <a:t>Marvellous</a:t>
                      </a:r>
                      <a:r>
                        <a:rPr lang="en-US" sz="16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algn="ctr"/>
                      <a:r>
                        <a:rPr lang="en-US" sz="16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latin typeface="Amatic SC" panose="00000500000000000000" pitchFamily="2" charset="-79"/>
                          <a:cs typeface="Amatic SC" panose="00000500000000000000" pitchFamily="2" charset="-79"/>
                        </a:rPr>
                        <a:t>Space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9693">
                <a:tc rowSpan="3">
                  <a:txBody>
                    <a:bodyPr/>
                    <a:lstStyle/>
                    <a:p>
                      <a:pPr algn="ctr"/>
                      <a:r>
                        <a:rPr lang="en-US" sz="1600" b="1" dirty="0">
                          <a:latin typeface="Amatic SC" panose="00000500000000000000" pitchFamily="2" charset="-79"/>
                          <a:cs typeface="Amatic SC" panose="00000500000000000000" pitchFamily="2" charset="-79"/>
                        </a:rPr>
                        <a:t>Understanding the world</a:t>
                      </a:r>
                    </a:p>
                    <a:p>
                      <a:pPr algn="ctr"/>
                      <a:r>
                        <a:rPr lang="en-US" sz="800" dirty="0"/>
                        <a:t>Our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At the beginning of the year, a letter is sent home to ask families to share any special celebrations/event etc. These are then incorporated into our teaching across the year. </a:t>
                      </a:r>
                    </a:p>
                    <a:p>
                      <a:pPr algn="ctr"/>
                      <a:endParaRPr lang="en-US" sz="800" dirty="0"/>
                    </a:p>
                    <a:p>
                      <a:pPr algn="ctr"/>
                      <a:endParaRPr lang="en-US" sz="800" dirty="0"/>
                    </a:p>
                    <a:p>
                      <a:pPr algn="ct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DM Statements- In reception, children will be learning to…</a:t>
                      </a:r>
                      <a:endParaRPr kumimoji="0" lang="en-GB"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algn="ct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algn="ct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366226">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buFont typeface="Courier New" panose="02070309020205020404" pitchFamily="49" charset="0"/>
                        <a:buNone/>
                      </a:pPr>
                      <a:endParaRPr lang="en-GB" sz="700" kern="1200" dirty="0">
                        <a:solidFill>
                          <a:schemeClr val="dk1"/>
                        </a:solidFill>
                        <a:effectLst/>
                        <a:latin typeface="+mn-lt"/>
                        <a:ea typeface="+mn-ea"/>
                        <a:cs typeface="+mn-cs"/>
                      </a:endParaRPr>
                    </a:p>
                    <a:p>
                      <a:pPr marL="0" lvl="0" indent="0">
                        <a:buFont typeface="Courier New" panose="02070309020205020404" pitchFamily="49" charset="0"/>
                        <a:buNone/>
                      </a:pPr>
                      <a:r>
                        <a:rPr lang="en-GB" sz="700" kern="1200" dirty="0">
                          <a:solidFill>
                            <a:schemeClr val="dk1"/>
                          </a:solidFill>
                          <a:effectLst/>
                          <a:latin typeface="+mn-lt"/>
                          <a:ea typeface="+mn-ea"/>
                          <a:cs typeface="+mn-cs"/>
                        </a:rPr>
                        <a:t>Identify family- use photographs to prompt discussion. Who lives in your house? Who is in the wider family?</a:t>
                      </a:r>
                    </a:p>
                    <a:p>
                      <a:pPr marL="0" lvl="0" indent="0">
                        <a:buFont typeface="Courier New" panose="02070309020205020404" pitchFamily="49" charset="0"/>
                        <a:buNone/>
                      </a:pPr>
                      <a:endParaRPr lang="en-GB" sz="700" kern="1200" dirty="0">
                        <a:solidFill>
                          <a:schemeClr val="dk1"/>
                        </a:solidFill>
                        <a:effectLst/>
                        <a:latin typeface="+mn-lt"/>
                        <a:ea typeface="+mn-ea"/>
                        <a:cs typeface="+mn-cs"/>
                      </a:endParaRPr>
                    </a:p>
                    <a:p>
                      <a:pPr marL="0" lvl="0" indent="0">
                        <a:buFont typeface="Courier New" panose="02070309020205020404" pitchFamily="49" charset="0"/>
                        <a:buNone/>
                      </a:pPr>
                      <a:r>
                        <a:rPr lang="en-GB" sz="700" kern="1200" dirty="0">
                          <a:solidFill>
                            <a:schemeClr val="dk1"/>
                          </a:solidFill>
                          <a:effectLst/>
                          <a:latin typeface="+mn-lt"/>
                          <a:ea typeface="+mn-ea"/>
                          <a:cs typeface="+mn-cs"/>
                        </a:rPr>
                        <a:t>Can talk about what they do with their family and places they have been with their family. </a:t>
                      </a:r>
                    </a:p>
                    <a:p>
                      <a:pPr marL="0" lvl="0" indent="0">
                        <a:buFont typeface="Courier New" panose="02070309020205020404" pitchFamily="49" charset="0"/>
                        <a:buNone/>
                      </a:pPr>
                      <a:endParaRPr lang="en-GB" sz="700" kern="1200" dirty="0">
                        <a:solidFill>
                          <a:schemeClr val="dk1"/>
                        </a:solidFill>
                        <a:effectLst/>
                        <a:latin typeface="+mn-lt"/>
                        <a:ea typeface="+mn-ea"/>
                        <a:cs typeface="+mn-cs"/>
                      </a:endParaRPr>
                    </a:p>
                    <a:p>
                      <a:pPr marL="0" lvl="0" indent="0">
                        <a:buFont typeface="Courier New" panose="02070309020205020404" pitchFamily="49" charset="0"/>
                        <a:buNone/>
                      </a:pPr>
                      <a:r>
                        <a:rPr lang="en-GB" sz="700" kern="1200" dirty="0">
                          <a:solidFill>
                            <a:schemeClr val="dk1"/>
                          </a:solidFill>
                          <a:effectLst/>
                          <a:latin typeface="+mn-lt"/>
                          <a:ea typeface="+mn-ea"/>
                          <a:cs typeface="+mn-cs"/>
                        </a:rPr>
                        <a:t>Talk about pets- how do we look after them? </a:t>
                      </a:r>
                    </a:p>
                    <a:p>
                      <a:pPr marL="0" lvl="0" indent="0">
                        <a:buFont typeface="Courier New" panose="02070309020205020404" pitchFamily="49" charset="0"/>
                        <a:buNone/>
                      </a:pPr>
                      <a:endParaRPr lang="en-GB" sz="700" kern="1200" dirty="0">
                        <a:solidFill>
                          <a:schemeClr val="dk1"/>
                        </a:solidFill>
                        <a:effectLst/>
                        <a:latin typeface="+mn-lt"/>
                        <a:ea typeface="+mn-ea"/>
                        <a:cs typeface="+mn-cs"/>
                      </a:endParaRPr>
                    </a:p>
                    <a:p>
                      <a:pPr marL="0" lvl="0" indent="0">
                        <a:buFont typeface="Courier New" panose="02070309020205020404" pitchFamily="49" charset="0"/>
                        <a:buNone/>
                      </a:pPr>
                      <a:r>
                        <a:rPr lang="en-GB" sz="700" kern="1200" dirty="0">
                          <a:solidFill>
                            <a:schemeClr val="dk1"/>
                          </a:solidFill>
                          <a:effectLst/>
                          <a:latin typeface="+mn-lt"/>
                          <a:ea typeface="+mn-ea"/>
                          <a:cs typeface="+mn-cs"/>
                        </a:rPr>
                        <a:t>Looking at family life in the past and comparing it to now (</a:t>
                      </a:r>
                      <a:r>
                        <a:rPr lang="en-GB" sz="700" kern="1200" dirty="0" err="1">
                          <a:solidFill>
                            <a:schemeClr val="dk1"/>
                          </a:solidFill>
                          <a:effectLst/>
                          <a:latin typeface="+mn-lt"/>
                          <a:ea typeface="+mn-ea"/>
                          <a:cs typeface="+mn-cs"/>
                        </a:rPr>
                        <a:t>Peepo</a:t>
                      </a:r>
                      <a:r>
                        <a:rPr lang="en-GB" sz="700" kern="1200" dirty="0">
                          <a:solidFill>
                            <a:schemeClr val="dk1"/>
                          </a:solidFill>
                          <a:effectLst/>
                          <a:latin typeface="+mn-lt"/>
                          <a:ea typeface="+mn-ea"/>
                          <a:cs typeface="+mn-cs"/>
                        </a:rPr>
                        <a:t>). </a:t>
                      </a:r>
                    </a:p>
                    <a:p>
                      <a:pPr marL="171450" lvl="0" indent="-171450">
                        <a:buFont typeface="Courier New" panose="02070309020205020404" pitchFamily="49" charset="0"/>
                        <a:buChar char="o"/>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dirty="0">
                          <a:solidFill>
                            <a:schemeClr val="tx1"/>
                          </a:solidFill>
                          <a:latin typeface="+mn-lt"/>
                        </a:rPr>
                        <a:t>Looking at changes in the natural word- autumn. </a:t>
                      </a:r>
                    </a:p>
                    <a:p>
                      <a:pPr marL="0" indent="0">
                        <a:buFont typeface="Courier New" panose="02070309020205020404" pitchFamily="49" charset="0"/>
                        <a:buNone/>
                      </a:pPr>
                      <a:endParaRPr lang="en-GB" sz="700" dirty="0">
                        <a:solidFill>
                          <a:schemeClr val="tx1"/>
                        </a:solidFill>
                        <a:latin typeface="+mn-lt"/>
                      </a:endParaRPr>
                    </a:p>
                    <a:p>
                      <a:pPr marL="0" indent="0">
                        <a:buFont typeface="Courier New" panose="02070309020205020404" pitchFamily="49" charset="0"/>
                        <a:buNone/>
                      </a:pPr>
                      <a:r>
                        <a:rPr lang="en-GB" sz="700" dirty="0">
                          <a:solidFill>
                            <a:schemeClr val="tx1"/>
                          </a:solidFill>
                          <a:latin typeface="+mn-lt"/>
                        </a:rPr>
                        <a:t>Halloween.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Halloween</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Bonfire Night- Guy Fawkes.</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Diwali- Who celebrates Diwali? How do they celebrate? Why (Rama and Sita). </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err="1">
                          <a:solidFill>
                            <a:schemeClr val="dk1"/>
                          </a:solidFill>
                          <a:effectLst/>
                          <a:latin typeface="+mn-lt"/>
                          <a:ea typeface="+mn-ea"/>
                          <a:cs typeface="+mn-cs"/>
                        </a:rPr>
                        <a:t>Remebrance</a:t>
                      </a:r>
                      <a:r>
                        <a:rPr lang="en-GB" sz="700" kern="1200" dirty="0">
                          <a:solidFill>
                            <a:schemeClr val="dk1"/>
                          </a:solidFill>
                          <a:effectLst/>
                          <a:latin typeface="+mn-lt"/>
                          <a:ea typeface="+mn-ea"/>
                          <a:cs typeface="+mn-cs"/>
                        </a:rPr>
                        <a:t> Day</a:t>
                      </a:r>
                    </a:p>
                    <a:p>
                      <a:pPr marL="171450" indent="-171450">
                        <a:buFont typeface="Courier New" panose="02070309020205020404" pitchFamily="49" charset="0"/>
                        <a:buChar char="o"/>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Christmas- Who celebrates Christmas? How do they celebrate? Why (Nativity story). </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Looking at past Christmases- comparing to today.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Looking  at changes in natural world- Winter</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Changes of states- melting and freezing.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Looking  at the Arctic/Antarctica- link to Lost and Found.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Local area study</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Creating map of classroom/school/local area/walk to school (look at maps on Google Earth).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Lunar New Year</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dirty="0"/>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dirty="0"/>
                        <a:t>Use images, video clips, shared texts and other resources to bring the wider world into the classroom.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Similarities and differences between countries/environments/Africa/Animals using </a:t>
                      </a:r>
                      <a:r>
                        <a:rPr lang="en-GB" sz="700" kern="1200" dirty="0" err="1">
                          <a:solidFill>
                            <a:schemeClr val="dk1"/>
                          </a:solidFill>
                          <a:effectLst/>
                          <a:latin typeface="+mn-lt"/>
                          <a:ea typeface="+mn-ea"/>
                          <a:cs typeface="+mn-cs"/>
                        </a:rPr>
                        <a:t>Handa’s</a:t>
                      </a:r>
                      <a:r>
                        <a:rPr lang="en-GB" sz="700" kern="1200" dirty="0">
                          <a:solidFill>
                            <a:schemeClr val="dk1"/>
                          </a:solidFill>
                          <a:effectLst/>
                          <a:latin typeface="+mn-lt"/>
                          <a:ea typeface="+mn-ea"/>
                          <a:cs typeface="+mn-cs"/>
                        </a:rPr>
                        <a:t> Hen</a:t>
                      </a: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Maps of our journey to school/looking on Google Earth:</a:t>
                      </a:r>
                      <a:r>
                        <a:rPr lang="en-GB" sz="700" kern="1200" baseline="0" dirty="0">
                          <a:solidFill>
                            <a:schemeClr val="dk1"/>
                          </a:solidFill>
                          <a:effectLst/>
                          <a:latin typeface="+mn-lt"/>
                          <a:ea typeface="+mn-ea"/>
                          <a:cs typeface="+mn-cs"/>
                        </a:rPr>
                        <a:t> features of local environment, maps of local area comparing places on Google Earth: how are they similar/different?</a:t>
                      </a:r>
                      <a:endParaRPr lang="en-GB" sz="700" kern="1200" dirty="0">
                        <a:solidFill>
                          <a:schemeClr val="dk1"/>
                        </a:solidFill>
                        <a:effectLst/>
                        <a:latin typeface="+mn-lt"/>
                        <a:ea typeface="+mn-ea"/>
                        <a:cs typeface="+mn-cs"/>
                      </a:endParaRP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I can describe special events (Easter)</a:t>
                      </a: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Growth &amp; Change: chick life cycle</a:t>
                      </a: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Environment: care can concern: chicks </a:t>
                      </a: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I can tell you what a plant needs to grow (growing the beanstalk)</a:t>
                      </a:r>
                    </a:p>
                    <a:p>
                      <a:pPr marL="171450" indent="-171450">
                        <a:buFont typeface="Courier New" panose="02070309020205020404" pitchFamily="49" charset="0"/>
                        <a:buChar char="o"/>
                      </a:pPr>
                      <a:r>
                        <a:rPr lang="en-GB" sz="700" kern="1200" dirty="0">
                          <a:solidFill>
                            <a:schemeClr val="dk1"/>
                          </a:solidFill>
                          <a:effectLst/>
                          <a:latin typeface="+mn-lt"/>
                          <a:ea typeface="+mn-ea"/>
                          <a:cs typeface="+mn-cs"/>
                        </a:rPr>
                        <a:t>I can understand the key features of the life cycle</a:t>
                      </a:r>
                      <a:r>
                        <a:rPr lang="en-GB" sz="700" kern="1200" baseline="0" dirty="0">
                          <a:solidFill>
                            <a:schemeClr val="dk1"/>
                          </a:solidFill>
                          <a:effectLst/>
                          <a:latin typeface="+mn-lt"/>
                          <a:ea typeface="+mn-ea"/>
                          <a:cs typeface="+mn-cs"/>
                        </a:rPr>
                        <a:t> of a plant and animal</a:t>
                      </a:r>
                      <a:endParaRPr lang="en-GB" sz="7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700" b="0" dirty="0">
                        <a:solidFill>
                          <a:schemeClr val="tx1"/>
                        </a:solidFill>
                        <a:effectLst/>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700" dirty="0">
                          <a:solidFill>
                            <a:schemeClr val="tx1"/>
                          </a:solidFill>
                          <a:latin typeface="+mn-lt"/>
                        </a:rPr>
                        <a:t>REFELCTION</a:t>
                      </a:r>
                      <a:r>
                        <a:rPr lang="en-GB" sz="700" baseline="0" dirty="0">
                          <a:solidFill>
                            <a:schemeClr val="tx1"/>
                          </a:solidFill>
                          <a:latin typeface="+mn-lt"/>
                        </a:rPr>
                        <a:t> TIME DAILY</a:t>
                      </a:r>
                      <a:endParaRPr lang="en-GB" sz="700" dirty="0">
                        <a:solidFill>
                          <a:schemeClr val="tx1"/>
                        </a:solidFill>
                        <a:latin typeface="+mn-lt"/>
                      </a:endParaRPr>
                    </a:p>
                    <a:p>
                      <a:pPr marL="171450" indent="-171450">
                        <a:buFont typeface="Courier New" panose="02070309020205020404" pitchFamily="49" charset="0"/>
                        <a:buChar char="o"/>
                      </a:pP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buFont typeface="Courier New" panose="02070309020205020404" pitchFamily="49" charset="0"/>
                        <a:buChar char="o"/>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Similarities and differences between countries/ environments/ life in different countries. </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Africa- </a:t>
                      </a:r>
                      <a:r>
                        <a:rPr lang="en-GB" sz="700" kern="1200" dirty="0" err="1">
                          <a:solidFill>
                            <a:schemeClr val="dk1"/>
                          </a:solidFill>
                          <a:effectLst/>
                          <a:latin typeface="+mn-lt"/>
                          <a:ea typeface="+mn-ea"/>
                          <a:cs typeface="+mn-cs"/>
                        </a:rPr>
                        <a:t>Handa’s</a:t>
                      </a:r>
                      <a:r>
                        <a:rPr lang="en-GB" sz="700" kern="1200" dirty="0">
                          <a:solidFill>
                            <a:schemeClr val="dk1"/>
                          </a:solidFill>
                          <a:effectLst/>
                          <a:latin typeface="+mn-lt"/>
                          <a:ea typeface="+mn-ea"/>
                          <a:cs typeface="+mn-cs"/>
                        </a:rPr>
                        <a:t> Surprise, </a:t>
                      </a:r>
                      <a:r>
                        <a:rPr lang="en-GB" sz="700" kern="1200" dirty="0" err="1">
                          <a:solidFill>
                            <a:schemeClr val="dk1"/>
                          </a:solidFill>
                          <a:effectLst/>
                          <a:latin typeface="+mn-lt"/>
                          <a:ea typeface="+mn-ea"/>
                          <a:cs typeface="+mn-cs"/>
                        </a:rPr>
                        <a:t>Cbeebies</a:t>
                      </a:r>
                      <a:r>
                        <a:rPr lang="en-GB" sz="700" kern="1200" dirty="0">
                          <a:solidFill>
                            <a:schemeClr val="dk1"/>
                          </a:solidFill>
                          <a:effectLst/>
                          <a:latin typeface="+mn-lt"/>
                          <a:ea typeface="+mn-ea"/>
                          <a:cs typeface="+mn-cs"/>
                        </a:rPr>
                        <a:t> Where in the World? Ghana, African animals.</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Easter- who celebrates? How do they celebrate?</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p>
                      <a:pPr marL="0" indent="0">
                        <a:buFont typeface="Courier New" panose="02070309020205020404" pitchFamily="49" charset="0"/>
                        <a:buNone/>
                      </a:pPr>
                      <a:r>
                        <a:rPr lang="en-GB" sz="700" kern="1200" dirty="0">
                          <a:solidFill>
                            <a:schemeClr val="dk1"/>
                          </a:solidFill>
                          <a:effectLst/>
                          <a:latin typeface="+mn-lt"/>
                          <a:ea typeface="+mn-ea"/>
                          <a:cs typeface="+mn-cs"/>
                        </a:rPr>
                        <a:t>Changes in our natural environment- spring</a:t>
                      </a:r>
                    </a:p>
                    <a:p>
                      <a:pPr marL="0" indent="0">
                        <a:buFont typeface="Courier New" panose="02070309020205020404" pitchFamily="49" charset="0"/>
                        <a:buNone/>
                      </a:pPr>
                      <a:endParaRPr lang="en-GB" sz="7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kern="1200" dirty="0">
                          <a:solidFill>
                            <a:schemeClr val="dk1"/>
                          </a:solidFill>
                          <a:effectLst/>
                          <a:latin typeface="+mn-lt"/>
                          <a:ea typeface="+mn-ea"/>
                          <a:cs typeface="+mn-cs"/>
                        </a:rPr>
                        <a:t>The first moon landing- comparing what life was like then to life now (e.g. not everyone had TVs, black and white TV, quality of videos etc).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kern="1200" dirty="0">
                          <a:solidFill>
                            <a:schemeClr val="dk1"/>
                          </a:solidFill>
                          <a:effectLst/>
                          <a:latin typeface="+mn-lt"/>
                          <a:ea typeface="+mn-ea"/>
                          <a:cs typeface="+mn-cs"/>
                        </a:rPr>
                        <a:t>Katherine Johnson and/or Helen Sharman</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kern="1200" dirty="0">
                          <a:solidFill>
                            <a:schemeClr val="dk1"/>
                          </a:solidFill>
                          <a:effectLst/>
                          <a:latin typeface="+mn-lt"/>
                          <a:ea typeface="+mn-ea"/>
                          <a:cs typeface="+mn-cs"/>
                        </a:rPr>
                        <a:t>Tim Peake- life on the ISS</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kern="1200" dirty="0">
                          <a:solidFill>
                            <a:schemeClr val="dk1"/>
                          </a:solidFill>
                          <a:effectLst/>
                          <a:latin typeface="+mn-lt"/>
                          <a:ea typeface="+mn-ea"/>
                          <a:cs typeface="+mn-cs"/>
                        </a:rPr>
                        <a:t>Comparing experience of Tim Peake to the first moon landing.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baseline="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US" sz="700" dirty="0">
                          <a:latin typeface="+mn-lt"/>
                        </a:rPr>
                        <a:t>Caterpillar life cycle</a:t>
                      </a:r>
                    </a:p>
                    <a:p>
                      <a:pPr marL="0" indent="0">
                        <a:lnSpc>
                          <a:spcPct val="100000"/>
                        </a:lnSpc>
                        <a:spcBef>
                          <a:spcPts val="100"/>
                        </a:spcBef>
                        <a:spcAft>
                          <a:spcPts val="800"/>
                        </a:spcAft>
                        <a:buFont typeface="Courier New" panose="02070309020205020404" pitchFamily="49" charset="0"/>
                        <a:buNone/>
                      </a:pPr>
                      <a:r>
                        <a:rPr lang="en-US" sz="700" dirty="0">
                          <a:latin typeface="+mn-lt"/>
                        </a:rPr>
                        <a:t>Plant life cycles (from a seed)</a:t>
                      </a:r>
                    </a:p>
                    <a:p>
                      <a:pPr marL="0" indent="0">
                        <a:lnSpc>
                          <a:spcPct val="100000"/>
                        </a:lnSpc>
                        <a:spcBef>
                          <a:spcPts val="100"/>
                        </a:spcBef>
                        <a:spcAft>
                          <a:spcPts val="800"/>
                        </a:spcAft>
                        <a:buFont typeface="Courier New" panose="02070309020205020404" pitchFamily="49" charset="0"/>
                        <a:buNone/>
                      </a:pPr>
                      <a:r>
                        <a:rPr lang="en-US" sz="700" dirty="0">
                          <a:latin typeface="+mn-lt"/>
                        </a:rPr>
                        <a:t>What do plants need to grow? Experiment- one in the dark, one with no water, one looked after normally. </a:t>
                      </a:r>
                    </a:p>
                    <a:p>
                      <a:pPr marL="0" indent="0">
                        <a:lnSpc>
                          <a:spcPct val="100000"/>
                        </a:lnSpc>
                        <a:spcBef>
                          <a:spcPts val="100"/>
                        </a:spcBef>
                        <a:spcAft>
                          <a:spcPts val="800"/>
                        </a:spcAft>
                        <a:buFont typeface="Courier New" panose="02070309020205020404" pitchFamily="49" charset="0"/>
                        <a:buNone/>
                      </a:pPr>
                      <a:r>
                        <a:rPr lang="en-US" sz="700" dirty="0">
                          <a:latin typeface="+mn-lt"/>
                        </a:rPr>
                        <a:t>Growing beans in zip lock bags on window.  </a:t>
                      </a:r>
                    </a:p>
                    <a:p>
                      <a:pPr marL="0" indent="0">
                        <a:lnSpc>
                          <a:spcPct val="100000"/>
                        </a:lnSpc>
                        <a:spcBef>
                          <a:spcPts val="100"/>
                        </a:spcBef>
                        <a:spcAft>
                          <a:spcPts val="800"/>
                        </a:spcAft>
                        <a:buFont typeface="Courier New" panose="02070309020205020404" pitchFamily="49" charset="0"/>
                        <a:buNone/>
                      </a:pPr>
                      <a:r>
                        <a:rPr lang="en-US" sz="700" dirty="0">
                          <a:latin typeface="+mn-lt"/>
                        </a:rPr>
                        <a:t>Changes in ourselves from birth/across reception. </a:t>
                      </a:r>
                    </a:p>
                    <a:p>
                      <a:pPr marL="0" indent="0">
                        <a:lnSpc>
                          <a:spcPct val="100000"/>
                        </a:lnSpc>
                        <a:spcBef>
                          <a:spcPts val="100"/>
                        </a:spcBef>
                        <a:spcAft>
                          <a:spcPts val="800"/>
                        </a:spcAft>
                        <a:buFont typeface="Courier New" panose="02070309020205020404" pitchFamily="49" charset="0"/>
                        <a:buNone/>
                      </a:pPr>
                      <a:r>
                        <a:rPr lang="en-US" sz="700" dirty="0">
                          <a:latin typeface="+mn-lt"/>
                        </a:rPr>
                        <a:t>Looking at decay- </a:t>
                      </a:r>
                      <a:r>
                        <a:rPr lang="en-US" sz="700" dirty="0" err="1">
                          <a:latin typeface="+mn-lt"/>
                        </a:rPr>
                        <a:t>mouldy</a:t>
                      </a:r>
                      <a:r>
                        <a:rPr lang="en-US" sz="700" dirty="0">
                          <a:latin typeface="+mn-lt"/>
                        </a:rPr>
                        <a:t> bread experiment. </a:t>
                      </a:r>
                    </a:p>
                    <a:p>
                      <a:pPr marL="171450" indent="-171450">
                        <a:lnSpc>
                          <a:spcPct val="100000"/>
                        </a:lnSpc>
                        <a:spcBef>
                          <a:spcPts val="100"/>
                        </a:spcBef>
                        <a:spcAft>
                          <a:spcPts val="800"/>
                        </a:spcAft>
                        <a:buFont typeface="Courier New" panose="02070309020205020404" pitchFamily="49" charset="0"/>
                        <a:buChar char="o"/>
                      </a:pPr>
                      <a:endParaRPr lang="en-US" sz="700" dirty="0">
                        <a:latin typeface="+mn-lt"/>
                      </a:endParaRPr>
                    </a:p>
                    <a:p>
                      <a:pPr marL="0" indent="0">
                        <a:lnSpc>
                          <a:spcPct val="100000"/>
                        </a:lnSpc>
                        <a:spcBef>
                          <a:spcPts val="100"/>
                        </a:spcBef>
                        <a:spcAft>
                          <a:spcPts val="800"/>
                        </a:spcAft>
                        <a:buFont typeface="Courier New" panose="02070309020205020404" pitchFamily="49" charset="0"/>
                        <a:buNone/>
                      </a:pPr>
                      <a:endParaRPr lang="en-US" sz="700"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2770784">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Talk about members of their immediate family and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Name and describe people who are familiar to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Comment on images of familiar situations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and contrast characters from stories, including figures from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that some places are special to members of their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Comment on images of familiar situations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that some places are special to members of their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b="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0" dirty="0">
                          <a:solidFill>
                            <a:schemeClr val="tx1"/>
                          </a:solidFill>
                          <a:latin typeface="+mn-lt"/>
                        </a:rPr>
                        <a:t>Compare and contrast characters from stories, including figures from the past</a:t>
                      </a:r>
                      <a:r>
                        <a:rPr lang="en-US" sz="700" b="1" dirty="0">
                          <a:solidFill>
                            <a:schemeClr val="tx1"/>
                          </a:solidFill>
                          <a:latin typeface="+mn-lt"/>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0" dirty="0">
                          <a:solidFill>
                            <a:schemeClr val="tx1"/>
                          </a:solidFill>
                          <a:latin typeface="+mn-lt"/>
                        </a:rPr>
                        <a:t>Draw information from a simple map.</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0" dirty="0">
                          <a:solidFill>
                            <a:schemeClr val="tx1"/>
                          </a:solidFill>
                          <a:latin typeface="+mn-lt"/>
                        </a:rPr>
                        <a:t> </a:t>
                      </a:r>
                      <a:r>
                        <a:rPr lang="en-GB" sz="700" b="0" dirty="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some similarities and differences between life in this country and life in other countries.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some environments that are different from the one in which they live.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endParaRPr lang="en-US" sz="7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0" dirty="0">
                          <a:solidFill>
                            <a:schemeClr val="tx1"/>
                          </a:solidFill>
                          <a:latin typeface="+mn-lt"/>
                        </a:rPr>
                        <a:t>Compare and contrast characters from stories, including figures from the past</a:t>
                      </a:r>
                      <a:r>
                        <a:rPr lang="en-US" sz="800" b="1" dirty="0">
                          <a:solidFill>
                            <a:schemeClr val="tx1"/>
                          </a:solidFill>
                          <a:latin typeface="+mn-lt"/>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Recognise some similarities and differences between life in this country and life in other countries.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 Recognise some environments that are different from the one in which they live.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0" dirty="0">
                          <a:solidFill>
                            <a:schemeClr val="tx1"/>
                          </a:solidFill>
                          <a:latin typeface="+mn-lt"/>
                        </a:rPr>
                        <a:t>Compare and contrast characters from stories, including figures from the past</a:t>
                      </a:r>
                      <a:r>
                        <a:rPr lang="en-US" sz="700" b="1" dirty="0">
                          <a:solidFill>
                            <a:schemeClr val="tx1"/>
                          </a:solidFill>
                          <a:latin typeface="+mn-lt"/>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Recognise some similarities and differences between life in this country and life in other countries.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 Recognise some environments that are different from the one in which they live.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Comment on images of familiar situations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mn-lt"/>
                        </a:rPr>
                        <a:t>Compare and contrast characters from stories, including figures from the past</a:t>
                      </a:r>
                      <a:r>
                        <a:rPr lang="en-US" sz="700" b="1" dirty="0">
                          <a:solidFill>
                            <a:schemeClr val="tx1"/>
                          </a:solidFill>
                          <a:latin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 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algn="ctr"/>
                      <a:endParaRPr lang="en-GB" sz="7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natural world around them.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Describe what they see, hear and feel whilst outside.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effectLst/>
                          <a:latin typeface="+mn-lt"/>
                          <a:ea typeface="Calibri" panose="020F0502020204030204" pitchFamily="34" charset="0"/>
                          <a:cs typeface="Amatic SC" panose="00000500000000000000" pitchFamily="2" charset="-79"/>
                        </a:rPr>
                        <a:t>Understand the effect of changing seasons on the natural world around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gn="ctr"/>
                      <a:endParaRPr lang="en-GB" sz="7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2" name="Picture 1">
            <a:extLst>
              <a:ext uri="{FF2B5EF4-FFF2-40B4-BE49-F238E27FC236}">
                <a16:creationId xmlns:a16="http://schemas.microsoft.com/office/drawing/2014/main" id="{E7BB3947-161E-41D0-9412-2039734C552E}"/>
              </a:ext>
            </a:extLst>
          </p:cNvPr>
          <p:cNvPicPr>
            <a:picLocks noChangeAspect="1"/>
          </p:cNvPicPr>
          <p:nvPr/>
        </p:nvPicPr>
        <p:blipFill>
          <a:blip r:embed="rId3"/>
          <a:stretch>
            <a:fillRect/>
          </a:stretch>
        </p:blipFill>
        <p:spPr>
          <a:xfrm>
            <a:off x="508427" y="113906"/>
            <a:ext cx="571996" cy="649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62508060"/>
              </p:ext>
            </p:extLst>
          </p:nvPr>
        </p:nvGraphicFramePr>
        <p:xfrm>
          <a:off x="366318" y="260472"/>
          <a:ext cx="11459364" cy="647137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a:t>
                      </a:r>
                      <a:r>
                        <a:rPr lang="en-US" sz="2000" baseline="0" dirty="0">
                          <a:latin typeface="Amatic SC" panose="00000500000000000000" pitchFamily="2" charset="-79"/>
                          <a:cs typeface="Amatic SC" panose="00000500000000000000" pitchFamily="2" charset="-79"/>
                        </a:rPr>
                        <a:t> celebrate</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Some of these will be adult-led sessions and others will be planned opportunities within provision.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 </a:t>
                      </a:r>
                      <a:r>
                        <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DM Statements- In reception, children will be learning to…</a:t>
                      </a:r>
                      <a:endParaRPr kumimoji="0" lang="en-GB"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2870259">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dirty="0">
                          <a:solidFill>
                            <a:schemeClr val="tx1"/>
                          </a:solidFill>
                        </a:rPr>
                        <a:t>Charanga- twice weekly (appraisal one session and learning song/exploring instruments the other).</a:t>
                      </a:r>
                    </a:p>
                    <a:p>
                      <a:pPr algn="ctr"/>
                      <a:endParaRPr lang="en-GB" sz="900" dirty="0">
                        <a:solidFill>
                          <a:schemeClr val="tx1"/>
                        </a:solidFill>
                      </a:endParaRPr>
                    </a:p>
                    <a:p>
                      <a:pPr algn="ctr"/>
                      <a:r>
                        <a:rPr lang="en-GB" sz="900" dirty="0">
                          <a:solidFill>
                            <a:schemeClr val="tx1"/>
                          </a:solidFill>
                        </a:rPr>
                        <a:t>First drawing- self portrait. </a:t>
                      </a:r>
                    </a:p>
                    <a:p>
                      <a:pPr algn="ctr"/>
                      <a:endParaRPr lang="en-GB" sz="900" dirty="0">
                        <a:solidFill>
                          <a:schemeClr val="tx1"/>
                        </a:solidFill>
                      </a:endParaRPr>
                    </a:p>
                    <a:p>
                      <a:pPr algn="ctr"/>
                      <a:r>
                        <a:rPr lang="en-GB" sz="900" dirty="0">
                          <a:solidFill>
                            <a:schemeClr val="tx1"/>
                          </a:solidFill>
                        </a:rPr>
                        <a:t>Yayoi Kusama- dotty pumpkin art.</a:t>
                      </a:r>
                    </a:p>
                    <a:p>
                      <a:pPr algn="ctr"/>
                      <a:endParaRPr lang="en-GB" sz="900" dirty="0">
                        <a:solidFill>
                          <a:schemeClr val="tx1"/>
                        </a:solidFill>
                      </a:endParaRPr>
                    </a:p>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900" dirty="0">
                          <a:solidFill>
                            <a:schemeClr val="tx1"/>
                          </a:solidFill>
                        </a:rPr>
                        <a:t>Charanga- twice weekly (appraisal one session and learning song/exploring instruments the other).</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Puppet making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Singing, dancing and acting skills to prepare for Christmas production. </a:t>
                      </a:r>
                    </a:p>
                    <a:p>
                      <a:pPr algn="ctr">
                        <a:lnSpc>
                          <a:spcPct val="107000"/>
                        </a:lnSpc>
                        <a:spcAft>
                          <a:spcPts val="800"/>
                        </a:spcAft>
                      </a:pPr>
                      <a:r>
                        <a:rPr lang="en-GB" sz="900" dirty="0">
                          <a:solidFill>
                            <a:schemeClr val="tx1"/>
                          </a:solidFill>
                        </a:rPr>
                        <a:t>Firework pictures.</a:t>
                      </a:r>
                    </a:p>
                    <a:p>
                      <a:pPr algn="ctr">
                        <a:lnSpc>
                          <a:spcPct val="107000"/>
                        </a:lnSpc>
                        <a:spcAft>
                          <a:spcPts val="800"/>
                        </a:spcAft>
                      </a:pPr>
                      <a:r>
                        <a:rPr lang="en-GB" sz="900" dirty="0" err="1">
                          <a:solidFill>
                            <a:schemeClr val="tx1"/>
                          </a:solidFill>
                        </a:rPr>
                        <a:t>Diwa</a:t>
                      </a:r>
                      <a:r>
                        <a:rPr lang="en-GB" sz="900" dirty="0">
                          <a:solidFill>
                            <a:schemeClr val="tx1"/>
                          </a:solidFill>
                        </a:rPr>
                        <a:t> lamps and Rangoli patterns.</a:t>
                      </a:r>
                    </a:p>
                    <a:p>
                      <a:pPr algn="ctr">
                        <a:lnSpc>
                          <a:spcPct val="107000"/>
                        </a:lnSpc>
                        <a:spcAft>
                          <a:spcPts val="800"/>
                        </a:spcAft>
                      </a:pPr>
                      <a:r>
                        <a:rPr lang="en-US" sz="900" dirty="0"/>
                        <a:t>Christmas decorations, Christmas cards, Christmas songs/poems</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Charanga- twice weekly (appraisal one session and learning song/exploring instruments the other).</a:t>
                      </a:r>
                    </a:p>
                    <a:p>
                      <a:pPr algn="ctr">
                        <a:lnSpc>
                          <a:spcPct val="107000"/>
                        </a:lnSpc>
                        <a:spcAft>
                          <a:spcPts val="800"/>
                        </a:spcAft>
                      </a:pPr>
                      <a:r>
                        <a:rPr lang="en-GB" sz="900" dirty="0">
                          <a:solidFill>
                            <a:schemeClr val="tx1"/>
                          </a:solidFill>
                        </a:rPr>
                        <a:t>Texture/clay</a:t>
                      </a:r>
                    </a:p>
                    <a:p>
                      <a:pPr algn="ctr">
                        <a:lnSpc>
                          <a:spcPct val="107000"/>
                        </a:lnSpc>
                        <a:spcAft>
                          <a:spcPts val="800"/>
                        </a:spcAft>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Lunar New Year- making lanterns, Chinese writing, puppet making, Chinese music</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Charanga- twice weekly (appraisal one session and learning song/exploring instruments the other).</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Collage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Easter cake- design and make</a:t>
                      </a:r>
                    </a:p>
                    <a:p>
                      <a:pPr algn="ctr">
                        <a:lnSpc>
                          <a:spcPct val="107000"/>
                        </a:lnSpc>
                        <a:spcAft>
                          <a:spcPts val="800"/>
                        </a:spcAft>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Artwork themed around African</a:t>
                      </a:r>
                      <a:r>
                        <a:rPr lang="en-US" sz="900" baseline="0" dirty="0"/>
                        <a:t> Art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Learn a traditional African song and dance and perform it / </a:t>
                      </a:r>
                      <a:r>
                        <a:rPr lang="en-US" sz="900" dirty="0"/>
                        <a:t>Encourage children to create their own music.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Easter crafts- printing, patterns on Easter eggs</a:t>
                      </a:r>
                      <a:endParaRPr lang="en-US"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Charanga- twice weekly (appraisal one session and learning song/exploring instruments the other).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Sculpture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Exploring sounds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Creating space pictures- chalk/pastel on black background. </a:t>
                      </a:r>
                      <a:endParaRPr lang="en-US" sz="900" dirty="0"/>
                    </a:p>
                    <a:p>
                      <a:pPr algn="ctr"/>
                      <a:endParaRPr lang="en-GB" sz="900" dirty="0">
                        <a:solidFill>
                          <a:schemeClr val="tx1"/>
                        </a:solidFill>
                      </a:endParaRPr>
                    </a:p>
                    <a:p>
                      <a:pPr algn="ctr"/>
                      <a:r>
                        <a:rPr lang="en-GB" sz="900" dirty="0">
                          <a:solidFill>
                            <a:schemeClr val="tx1"/>
                          </a:solidFill>
                        </a:rPr>
                        <a:t>Cardboard boxes to explore lined to Whatever Next.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Charanga- twice weekly (appraisal one session and learning song/exploring instruments the other).</a:t>
                      </a:r>
                    </a:p>
                    <a:p>
                      <a:pPr algn="ctr"/>
                      <a:endParaRPr lang="en-US" sz="900" dirty="0"/>
                    </a:p>
                    <a:p>
                      <a:pPr algn="ctr"/>
                      <a:r>
                        <a:rPr lang="en-US" sz="900" dirty="0"/>
                        <a:t>Observational drawing </a:t>
                      </a:r>
                    </a:p>
                    <a:p>
                      <a:pPr algn="ctr"/>
                      <a:endParaRPr lang="en-US" sz="900" dirty="0"/>
                    </a:p>
                    <a:p>
                      <a:pPr algn="ctr"/>
                      <a:r>
                        <a:rPr lang="en-US" sz="900" dirty="0"/>
                        <a:t>Painting</a:t>
                      </a:r>
                    </a:p>
                    <a:p>
                      <a:pPr algn="ctr"/>
                      <a:endParaRPr lang="en-US" sz="900" dirty="0"/>
                    </a:p>
                    <a:p>
                      <a:pPr algn="ctr"/>
                      <a:endParaRPr lang="en-GB" sz="900" dirty="0">
                        <a:solidFill>
                          <a:schemeClr val="tx1"/>
                        </a:solidFill>
                      </a:endParaRPr>
                    </a:p>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80877">
                <a:tc vMerge="1">
                  <a:txBody>
                    <a:bodyPr/>
                    <a:lstStyle/>
                    <a:p>
                      <a:endParaRPr lang="en-GB"/>
                    </a:p>
                  </a:txBody>
                  <a:tcPr>
                    <a:lnT w="12700" cap="flat" cmpd="sng" algn="ctr">
                      <a:solidFill>
                        <a:schemeClr val="tx1"/>
                      </a:solidFill>
                      <a:prstDash val="solid"/>
                      <a:round/>
                      <a:headEnd type="none" w="med" len="med"/>
                      <a:tailEnd type="none" w="med" len="med"/>
                    </a:lnT>
                  </a:tcPr>
                </a:tc>
                <a:tc gridSpan="6">
                  <a:txBody>
                    <a:bodyPr/>
                    <a:lstStyle/>
                    <a:p>
                      <a:pPr algn="l"/>
                      <a:r>
                        <a:rPr lang="en-GB" sz="900" dirty="0">
                          <a:solidFill>
                            <a:schemeClr val="tx1"/>
                          </a:solidFill>
                        </a:rPr>
                        <a:t>Development Matters- Children in reception will be learning to:</a:t>
                      </a:r>
                    </a:p>
                    <a:p>
                      <a:pPr marL="171450" indent="-171450" algn="l">
                        <a:buFontTx/>
                        <a:buChar char="-"/>
                      </a:pPr>
                      <a:r>
                        <a:rPr lang="en-GB" sz="900" dirty="0">
                          <a:solidFill>
                            <a:schemeClr val="tx1"/>
                          </a:solidFill>
                        </a:rPr>
                        <a:t>Explore, use and refine a variety of artistic effects to express their ideas and feelings.</a:t>
                      </a:r>
                    </a:p>
                    <a:p>
                      <a:pPr marL="171450" indent="-171450" algn="l">
                        <a:buFontTx/>
                        <a:buChar char="-"/>
                      </a:pPr>
                      <a:r>
                        <a:rPr lang="en-GB" sz="900" dirty="0">
                          <a:solidFill>
                            <a:schemeClr val="tx1"/>
                          </a:solidFill>
                        </a:rPr>
                        <a:t>Return to and build on their previous learning, refining ideas and developing their ability to represent them.</a:t>
                      </a:r>
                    </a:p>
                    <a:p>
                      <a:pPr marL="171450" indent="-171450" algn="l">
                        <a:buFontTx/>
                        <a:buChar char="-"/>
                      </a:pPr>
                      <a:r>
                        <a:rPr lang="en-GB" sz="900" dirty="0">
                          <a:solidFill>
                            <a:schemeClr val="tx1"/>
                          </a:solidFill>
                        </a:rPr>
                        <a:t>Create collaboratively, sharing ideas, resources and skills. </a:t>
                      </a:r>
                    </a:p>
                    <a:p>
                      <a:pPr marL="171450" indent="-171450" algn="l">
                        <a:buFontTx/>
                        <a:buChar char="-"/>
                      </a:pPr>
                      <a:r>
                        <a:rPr lang="en-GB" sz="900" dirty="0">
                          <a:solidFill>
                            <a:schemeClr val="tx1"/>
                          </a:solidFill>
                        </a:rPr>
                        <a:t>Listen attentively, move to and talk about music, expressing their  feelings and responses.</a:t>
                      </a:r>
                    </a:p>
                    <a:p>
                      <a:pPr marL="171450" indent="-171450" algn="l">
                        <a:buFontTx/>
                        <a:buChar char="-"/>
                      </a:pPr>
                      <a:r>
                        <a:rPr lang="en-GB" sz="900" dirty="0">
                          <a:solidFill>
                            <a:schemeClr val="tx1"/>
                          </a:solidFill>
                        </a:rPr>
                        <a:t>Watch and talk about dance and performance art, expressing their feelings and responses.</a:t>
                      </a:r>
                    </a:p>
                    <a:p>
                      <a:pPr marL="171450" indent="-171450" algn="l">
                        <a:buFontTx/>
                        <a:buChar char="-"/>
                      </a:pPr>
                      <a:r>
                        <a:rPr lang="en-GB" sz="900" dirty="0">
                          <a:solidFill>
                            <a:schemeClr val="tx1"/>
                          </a:solidFill>
                        </a:rPr>
                        <a:t>Sing in a group or on their own, increasingly matching the pitch and following the melody. </a:t>
                      </a:r>
                    </a:p>
                    <a:p>
                      <a:pPr marL="171450" indent="-171450" algn="l">
                        <a:buFontTx/>
                        <a:buChar char="-"/>
                      </a:pPr>
                      <a:r>
                        <a:rPr lang="en-GB" sz="900" dirty="0">
                          <a:solidFill>
                            <a:schemeClr val="tx1"/>
                          </a:solidFill>
                        </a:rPr>
                        <a:t>Develop storylines in their pretend play.</a:t>
                      </a:r>
                    </a:p>
                    <a:p>
                      <a:pPr marL="171450" indent="-171450" algn="l">
                        <a:buFontTx/>
                        <a:buChar char="-"/>
                      </a:pPr>
                      <a:r>
                        <a:rPr lang="en-GB" sz="900" dirty="0">
                          <a:solidFill>
                            <a:schemeClr val="tx1"/>
                          </a:solidFill>
                        </a:rPr>
                        <a:t>Explore and engage in music making and dance, performing solo or in groups.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90857768"/>
                  </a:ext>
                </a:extLst>
              </a:tr>
            </a:tbl>
          </a:graphicData>
        </a:graphic>
      </p:graphicFrame>
      <p:pic>
        <p:nvPicPr>
          <p:cNvPr id="2" name="Picture 1">
            <a:extLst>
              <a:ext uri="{FF2B5EF4-FFF2-40B4-BE49-F238E27FC236}">
                <a16:creationId xmlns:a16="http://schemas.microsoft.com/office/drawing/2014/main" id="{08A11FF1-31A3-4E86-9466-FB3660B23531}"/>
              </a:ext>
            </a:extLst>
          </p:cNvPr>
          <p:cNvPicPr>
            <a:picLocks noChangeAspect="1"/>
          </p:cNvPicPr>
          <p:nvPr/>
        </p:nvPicPr>
        <p:blipFill>
          <a:blip r:embed="rId3"/>
          <a:stretch>
            <a:fillRect/>
          </a:stretch>
        </p:blipFill>
        <p:spPr>
          <a:xfrm>
            <a:off x="838200" y="126152"/>
            <a:ext cx="682256" cy="774592"/>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26469083"/>
              </p:ext>
            </p:extLst>
          </p:nvPr>
        </p:nvGraphicFramePr>
        <p:xfrm>
          <a:off x="366318" y="563190"/>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2" name="Picture 1">
            <a:extLst>
              <a:ext uri="{FF2B5EF4-FFF2-40B4-BE49-F238E27FC236}">
                <a16:creationId xmlns:a16="http://schemas.microsoft.com/office/drawing/2014/main" id="{88BC317C-599F-4135-94AC-608ACAD04623}"/>
              </a:ext>
            </a:extLst>
          </p:cNvPr>
          <p:cNvPicPr>
            <a:picLocks noChangeAspect="1"/>
          </p:cNvPicPr>
          <p:nvPr/>
        </p:nvPicPr>
        <p:blipFill>
          <a:blip r:embed="rId2"/>
          <a:stretch>
            <a:fillRect/>
          </a:stretch>
        </p:blipFill>
        <p:spPr>
          <a:xfrm>
            <a:off x="624857" y="133252"/>
            <a:ext cx="757375" cy="859877"/>
          </a:xfrm>
          <a:prstGeom prst="rect">
            <a:avLst/>
          </a:prstGeom>
        </p:spPr>
      </p:pic>
      <p:pic>
        <p:nvPicPr>
          <p:cNvPr id="5" name="Picture 4">
            <a:extLst>
              <a:ext uri="{FF2B5EF4-FFF2-40B4-BE49-F238E27FC236}">
                <a16:creationId xmlns:a16="http://schemas.microsoft.com/office/drawing/2014/main" id="{7FF526B3-5105-4BAC-9674-CAEAFE63C85D}"/>
              </a:ext>
            </a:extLst>
          </p:cNvPr>
          <p:cNvPicPr>
            <a:picLocks noChangeAspect="1"/>
          </p:cNvPicPr>
          <p:nvPr/>
        </p:nvPicPr>
        <p:blipFill>
          <a:blip r:embed="rId3"/>
          <a:stretch>
            <a:fillRect/>
          </a:stretch>
        </p:blipFill>
        <p:spPr>
          <a:xfrm>
            <a:off x="10597830" y="133252"/>
            <a:ext cx="755970" cy="859611"/>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42872488"/>
              </p:ext>
            </p:extLst>
          </p:nvPr>
        </p:nvGraphicFramePr>
        <p:xfrm>
          <a:off x="171904" y="512838"/>
          <a:ext cx="11848192" cy="4621484"/>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69718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59782">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a:t>
                      </a:r>
                      <a:r>
                        <a:rPr lang="en-US" sz="2000" baseline="0" dirty="0">
                          <a:latin typeface="Amatic SC" panose="00000500000000000000" pitchFamily="2" charset="-79"/>
                          <a:cs typeface="Amatic SC" panose="00000500000000000000" pitchFamily="2" charset="-79"/>
                        </a:rPr>
                        <a:t> celebrate</a:t>
                      </a:r>
                      <a:r>
                        <a:rPr lang="en-US" sz="2000" dirty="0">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93966">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Phonics assessments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Parents evening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a:t>
                      </a:r>
                    </a:p>
                    <a:p>
                      <a:pPr algn="ctr"/>
                      <a:r>
                        <a:rPr lang="en-US" sz="1050" dirty="0">
                          <a:solidFill>
                            <a:schemeClr val="tx1"/>
                          </a:solidFill>
                          <a:latin typeface="+mn-lt"/>
                          <a:cs typeface="Amatic SC" panose="00000500000000000000" pitchFamily="2" charset="-79"/>
                        </a:rPr>
                        <a:t>End</a:t>
                      </a:r>
                      <a:r>
                        <a:rPr lang="en-US" sz="1050" baseline="0" dirty="0">
                          <a:solidFill>
                            <a:schemeClr val="tx1"/>
                          </a:solidFill>
                          <a:latin typeface="+mn-lt"/>
                          <a:cs typeface="Amatic SC" panose="00000500000000000000" pitchFamily="2" charset="-79"/>
                        </a:rPr>
                        <a:t> of </a:t>
                      </a:r>
                      <a:r>
                        <a:rPr lang="en-US" sz="1050" dirty="0">
                          <a:solidFill>
                            <a:schemeClr val="tx1"/>
                          </a:solidFill>
                          <a:latin typeface="+mn-lt"/>
                          <a:cs typeface="Amatic SC" panose="00000500000000000000" pitchFamily="2" charset="-79"/>
                        </a:rPr>
                        <a:t>term Assessments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Phonics assessments</a:t>
                      </a:r>
                    </a:p>
                    <a:p>
                      <a:pPr algn="ct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 (for those in Time to Talk intervention).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Phonics assessments</a:t>
                      </a:r>
                    </a:p>
                    <a:p>
                      <a:pPr algn="ct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 (for those in Time to Talk intervention). </a:t>
                      </a: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Parents evening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a:t>
                      </a:r>
                    </a:p>
                    <a:p>
                      <a:pPr algn="ctr"/>
                      <a:r>
                        <a:rPr lang="en-US" sz="1050" dirty="0">
                          <a:solidFill>
                            <a:schemeClr val="tx1"/>
                          </a:solidFill>
                          <a:latin typeface="+mn-lt"/>
                          <a:cs typeface="Amatic SC" panose="00000500000000000000" pitchFamily="2" charset="-79"/>
                        </a:rPr>
                        <a:t>End</a:t>
                      </a:r>
                      <a:r>
                        <a:rPr lang="en-US" sz="1050" baseline="0" dirty="0">
                          <a:solidFill>
                            <a:schemeClr val="tx1"/>
                          </a:solidFill>
                          <a:latin typeface="+mn-lt"/>
                          <a:cs typeface="Amatic SC" panose="00000500000000000000" pitchFamily="2" charset="-79"/>
                        </a:rPr>
                        <a:t> of </a:t>
                      </a:r>
                      <a:r>
                        <a:rPr lang="en-US" sz="1050" dirty="0">
                          <a:solidFill>
                            <a:schemeClr val="tx1"/>
                          </a:solidFill>
                          <a:latin typeface="+mn-lt"/>
                          <a:cs typeface="Amatic SC" panose="00000500000000000000" pitchFamily="2" charset="-79"/>
                        </a:rPr>
                        <a:t>term Assessments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Phonics assessments</a:t>
                      </a:r>
                    </a:p>
                    <a:p>
                      <a:pPr algn="ct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 (for those in Time to Talk intervention).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a:t>
                      </a:r>
                    </a:p>
                    <a:p>
                      <a:pPr algn="ctr"/>
                      <a:r>
                        <a:rPr lang="en-US" sz="1050" dirty="0">
                          <a:solidFill>
                            <a:schemeClr val="tx1"/>
                          </a:solidFill>
                          <a:latin typeface="+mn-lt"/>
                          <a:cs typeface="Amatic SC" panose="00000500000000000000" pitchFamily="2" charset="-79"/>
                        </a:rPr>
                        <a:t>Phonics assessments</a:t>
                      </a:r>
                    </a:p>
                    <a:p>
                      <a:pPr algn="ct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 (for those in Time to Talk intervention). </a:t>
                      </a: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a:t>
                      </a:r>
                    </a:p>
                    <a:p>
                      <a:pPr algn="ctr"/>
                      <a:r>
                        <a:rPr lang="en-US" sz="1050" dirty="0">
                          <a:solidFill>
                            <a:schemeClr val="tx1"/>
                          </a:solidFill>
                          <a:latin typeface="+mn-lt"/>
                          <a:cs typeface="Amatic SC" panose="00000500000000000000" pitchFamily="2" charset="-79"/>
                        </a:rPr>
                        <a:t>Phonics assessments</a:t>
                      </a:r>
                    </a:p>
                    <a:p>
                      <a:pPr algn="ctr"/>
                      <a:r>
                        <a:rPr lang="en-US" sz="1050" dirty="0" err="1">
                          <a:solidFill>
                            <a:schemeClr val="tx1"/>
                          </a:solidFill>
                          <a:latin typeface="+mn-lt"/>
                          <a:cs typeface="Amatic SC" panose="00000500000000000000" pitchFamily="2" charset="-79"/>
                        </a:rPr>
                        <a:t>WellComm</a:t>
                      </a:r>
                      <a:r>
                        <a:rPr lang="en-US" sz="1050" dirty="0">
                          <a:solidFill>
                            <a:schemeClr val="tx1"/>
                          </a:solidFill>
                          <a:latin typeface="+mn-lt"/>
                          <a:cs typeface="Amatic SC" panose="00000500000000000000" pitchFamily="2" charset="-79"/>
                        </a:rPr>
                        <a:t> assessment (for those in Time to Talk intervention). </a:t>
                      </a:r>
                    </a:p>
                    <a:p>
                      <a:pPr algn="ctr"/>
                      <a:r>
                        <a:rPr lang="en-US" sz="1050" dirty="0">
                          <a:solidFill>
                            <a:schemeClr val="tx1"/>
                          </a:solidFill>
                          <a:latin typeface="+mn-lt"/>
                          <a:cs typeface="Amatic SC" panose="00000500000000000000" pitchFamily="2" charset="-79"/>
                        </a:rPr>
                        <a:t>End of Year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896380">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dirty="0">
                          <a:solidFill>
                            <a:schemeClr val="tx1"/>
                          </a:solidFill>
                          <a:latin typeface="+mn-lt"/>
                          <a:cs typeface="Amatic SC" panose="00000500000000000000" pitchFamily="2" charset="-79"/>
                        </a:rPr>
                        <a:t>Stay and Play Session</a:t>
                      </a:r>
                    </a:p>
                    <a:p>
                      <a:pPr algn="ctr"/>
                      <a:r>
                        <a:rPr lang="en-GB" sz="1050" dirty="0">
                          <a:solidFill>
                            <a:schemeClr val="tx1"/>
                          </a:solidFill>
                          <a:latin typeface="+mn-lt"/>
                          <a:cs typeface="Amatic SC" panose="00000500000000000000" pitchFamily="2" charset="-79"/>
                        </a:rPr>
                        <a:t>Information gathering- letter about special days/celebrations</a:t>
                      </a:r>
                    </a:p>
                    <a:p>
                      <a:pPr algn="ctr"/>
                      <a:r>
                        <a:rPr lang="en-GB" sz="1050" dirty="0">
                          <a:solidFill>
                            <a:schemeClr val="tx1"/>
                          </a:solidFill>
                          <a:latin typeface="+mn-lt"/>
                          <a:cs typeface="Amatic SC" panose="00000500000000000000" pitchFamily="2" charset="-79"/>
                        </a:rPr>
                        <a:t>All About Me Sheets</a:t>
                      </a:r>
                    </a:p>
                    <a:p>
                      <a:pPr algn="ctr"/>
                      <a:r>
                        <a:rPr lang="en-GB" sz="1050" dirty="0">
                          <a:solidFill>
                            <a:schemeClr val="tx1"/>
                          </a:solidFill>
                          <a:latin typeface="+mn-lt"/>
                          <a:cs typeface="Amatic SC" panose="00000500000000000000" pitchFamily="2" charset="-79"/>
                        </a:rPr>
                        <a:t>Half-termly Knowledge Organiser</a:t>
                      </a:r>
                    </a:p>
                    <a:p>
                      <a:pPr algn="ctr"/>
                      <a:r>
                        <a:rPr lang="en-GB" sz="1050" dirty="0">
                          <a:solidFill>
                            <a:schemeClr val="tx1"/>
                          </a:solidFill>
                          <a:latin typeface="+mn-lt"/>
                          <a:cs typeface="Amatic SC" panose="00000500000000000000" pitchFamily="2" charset="-79"/>
                        </a:rPr>
                        <a:t>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Report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Mothers’ Day </a:t>
                      </a:r>
                      <a:r>
                        <a:rPr lang="en-GB" sz="1050" dirty="0" err="1">
                          <a:solidFill>
                            <a:schemeClr val="tx1"/>
                          </a:solidFill>
                          <a:latin typeface="+mn-lt"/>
                          <a:cs typeface="Amatic SC" panose="00000500000000000000" pitchFamily="2" charset="-79"/>
                        </a:rPr>
                        <a:t>Assesmbly</a:t>
                      </a:r>
                      <a:r>
                        <a:rPr lang="en-GB"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Family Picnic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Sport’s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2" name="Picture 1">
            <a:extLst>
              <a:ext uri="{FF2B5EF4-FFF2-40B4-BE49-F238E27FC236}">
                <a16:creationId xmlns:a16="http://schemas.microsoft.com/office/drawing/2014/main" id="{344939D7-2357-4F79-97A0-B457E0B26D16}"/>
              </a:ext>
            </a:extLst>
          </p:cNvPr>
          <p:cNvPicPr>
            <a:picLocks noChangeAspect="1"/>
          </p:cNvPicPr>
          <p:nvPr/>
        </p:nvPicPr>
        <p:blipFill>
          <a:blip r:embed="rId2"/>
          <a:stretch>
            <a:fillRect/>
          </a:stretch>
        </p:blipFill>
        <p:spPr>
          <a:xfrm>
            <a:off x="608218" y="214879"/>
            <a:ext cx="810838" cy="920576"/>
          </a:xfrm>
          <a:prstGeom prst="rect">
            <a:avLst/>
          </a:prstGeom>
        </p:spPr>
      </p:pic>
    </p:spTree>
    <p:extLst>
      <p:ext uri="{BB962C8B-B14F-4D97-AF65-F5344CB8AC3E}">
        <p14:creationId xmlns:p14="http://schemas.microsoft.com/office/powerpoint/2010/main" val="44798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89939003"/>
              </p:ext>
            </p:extLst>
          </p:nvPr>
        </p:nvGraphicFramePr>
        <p:xfrm>
          <a:off x="197738" y="294008"/>
          <a:ext cx="11796523" cy="626998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50885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391024">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5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800" b="0" i="0" dirty="0">
                          <a:latin typeface="+mn-lt"/>
                        </a:rPr>
                        <a:t>The development of children’s spoken language underpins all seven areas of learning and development. Children’s </a:t>
                      </a:r>
                      <a:r>
                        <a:rPr lang="en-US" sz="800" b="1" i="0" dirty="0">
                          <a:latin typeface="+mn-lt"/>
                        </a:rPr>
                        <a:t>back-and-forth interactions </a:t>
                      </a:r>
                      <a:r>
                        <a:rPr lang="en-US" sz="800" b="0" i="0" dirty="0">
                          <a:latin typeface="+mn-lt"/>
                        </a:rPr>
                        <a:t>from an early age form the foundations for language and cognitive development. The number and quality of the conversations they have with adults and peers throughout the day in a </a:t>
                      </a:r>
                      <a:r>
                        <a:rPr lang="en-US" sz="800" b="1" i="0" dirty="0">
                          <a:latin typeface="+mn-lt"/>
                        </a:rPr>
                        <a:t>language-rich environment</a:t>
                      </a:r>
                      <a:r>
                        <a:rPr lang="en-US" sz="800" b="0" i="0" dirty="0">
                          <a:latin typeface="+mn-lt"/>
                        </a:rPr>
                        <a:t> is crucial. By commenting on what children are interested in or doing, and echoing back what they say with </a:t>
                      </a:r>
                      <a:r>
                        <a:rPr lang="en-US" sz="800" b="1" i="0" dirty="0">
                          <a:latin typeface="+mn-lt"/>
                        </a:rPr>
                        <a:t>new vocabulary added</a:t>
                      </a:r>
                      <a:r>
                        <a:rPr lang="en-US" sz="800" b="0" i="0" dirty="0">
                          <a:latin typeface="+mn-lt"/>
                        </a:rPr>
                        <a:t>, practitioners will build children's language effectively</a:t>
                      </a:r>
                      <a:r>
                        <a:rPr lang="en-US" sz="800" b="1" i="0" dirty="0">
                          <a:latin typeface="+mn-lt"/>
                        </a:rPr>
                        <a:t>. Reading frequently to children</a:t>
                      </a:r>
                      <a:r>
                        <a:rPr lang="en-US" sz="800" b="0" i="0" dirty="0">
                          <a:latin typeface="+mn-lt"/>
                        </a:rPr>
                        <a:t>, and </a:t>
                      </a:r>
                      <a:r>
                        <a:rPr lang="en-US" sz="800" b="1" i="0" dirty="0">
                          <a:latin typeface="+mn-lt"/>
                        </a:rPr>
                        <a:t>engaging them actively in stories</a:t>
                      </a:r>
                      <a:r>
                        <a:rPr lang="en-US" sz="800" b="0" i="0" dirty="0">
                          <a:latin typeface="+mn-lt"/>
                        </a:rPr>
                        <a:t>, non-fiction, rhymes and poems, and then providing them with extensive opportunities to use and </a:t>
                      </a:r>
                      <a:r>
                        <a:rPr lang="en-US" sz="800" b="1" i="0" dirty="0">
                          <a:latin typeface="+mn-lt"/>
                        </a:rPr>
                        <a:t>embed new words in a range of contexts, </a:t>
                      </a:r>
                      <a:r>
                        <a:rPr lang="en-US" sz="800" b="0" i="0" dirty="0">
                          <a:latin typeface="+mn-lt"/>
                        </a:rPr>
                        <a:t>will give children the opportunity to thrive. Through </a:t>
                      </a:r>
                      <a:r>
                        <a:rPr lang="en-US" sz="800" b="1" i="0" dirty="0">
                          <a:latin typeface="+mn-lt"/>
                        </a:rPr>
                        <a:t>conversation, story-telling and role play</a:t>
                      </a:r>
                      <a:r>
                        <a:rPr lang="en-US" sz="800" b="0" i="0" dirty="0">
                          <a:latin typeface="+mn-lt"/>
                        </a:rPr>
                        <a:t>, where children </a:t>
                      </a:r>
                      <a:r>
                        <a:rPr lang="en-US" sz="800" b="1" i="0" dirty="0">
                          <a:latin typeface="+mn-lt"/>
                        </a:rPr>
                        <a:t>share their ideas </a:t>
                      </a:r>
                      <a:r>
                        <a:rPr lang="en-US" sz="800" b="0" i="0" dirty="0">
                          <a:latin typeface="+mn-lt"/>
                        </a:rPr>
                        <a:t>with support and </a:t>
                      </a:r>
                      <a:r>
                        <a:rPr lang="en-US" sz="800" b="1" i="0" dirty="0">
                          <a:latin typeface="+mn-lt"/>
                        </a:rPr>
                        <a:t>modelling</a:t>
                      </a:r>
                      <a:r>
                        <a:rPr lang="en-US" sz="800" b="0" i="0" dirty="0">
                          <a:latin typeface="+mn-lt"/>
                        </a:rPr>
                        <a:t> from their teacher, and sensitive questioning that invites them to elaborate, children become comfortable using a </a:t>
                      </a:r>
                      <a:r>
                        <a:rPr lang="en-US" sz="800" b="1" i="0" dirty="0">
                          <a:latin typeface="+mn-lt"/>
                        </a:rPr>
                        <a:t>rich range of vocabulary </a:t>
                      </a:r>
                      <a:r>
                        <a:rPr lang="en-US" sz="800" b="0" i="0" dirty="0">
                          <a:latin typeface="+mn-lt"/>
                        </a:rPr>
                        <a:t>and </a:t>
                      </a:r>
                      <a:r>
                        <a:rPr lang="en-US" sz="800" b="1" i="0" dirty="0">
                          <a:latin typeface="+mn-lt"/>
                        </a:rPr>
                        <a:t>language structures.</a:t>
                      </a:r>
                      <a:endParaRPr lang="en-US" sz="8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231383">
                <a:tc rowSpan="2">
                  <a:txBody>
                    <a:bodyPr/>
                    <a:lstStyle/>
                    <a:p>
                      <a:pPr algn="ctr"/>
                      <a:r>
                        <a:rPr lang="en-US" sz="1000" dirty="0"/>
                        <a:t>C&amp;L is developed throughout the year through high quality interactions, daily group discussions, partner talk, PSHE times,  stories, Talk for Writing, EYFS productions and assemblies, Time to Talk interventions. </a:t>
                      </a:r>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using high</a:t>
                      </a:r>
                      <a:r>
                        <a:rPr lang="en-US" sz="2000" b="1" baseline="0" dirty="0">
                          <a:latin typeface="Amatic SC" panose="00000500000000000000" pitchFamily="2" charset="-79"/>
                          <a:cs typeface="Amatic SC" panose="00000500000000000000" pitchFamily="2" charset="-79"/>
                        </a:rPr>
                        <a:t> quality texts</a:t>
                      </a:r>
                      <a:r>
                        <a:rPr lang="en-US" sz="2000" b="1" dirty="0">
                          <a:latin typeface="Amatic SC" panose="00000500000000000000" pitchFamily="2" charset="-79"/>
                          <a:cs typeface="Amatic SC" panose="00000500000000000000" pitchFamily="2" charset="-79"/>
                        </a:rPr>
                        <a:t> </a:t>
                      </a:r>
                    </a:p>
                    <a:p>
                      <a:pPr algn="ctr"/>
                      <a:endParaRPr lang="en-US" sz="2000" b="1" dirty="0">
                        <a:latin typeface="Amatic SC" panose="00000500000000000000" pitchFamily="2" charset="-79"/>
                        <a:cs typeface="Amatic SC" panose="00000500000000000000" pitchFamily="2" charset="-79"/>
                      </a:endParaRPr>
                    </a:p>
                    <a:p>
                      <a:pPr algn="ctr"/>
                      <a:r>
                        <a:rPr lang="en-US" sz="1200" b="0" dirty="0">
                          <a:latin typeface="+mn-lt"/>
                          <a:cs typeface="Amatic SC" panose="00000500000000000000" pitchFamily="2" charset="-79"/>
                        </a:rPr>
                        <a:t>DM Statements- In reception, children will be learning to…</a:t>
                      </a:r>
                      <a:endParaRPr lang="en-GB" sz="12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700" b="1" dirty="0">
                          <a:solidFill>
                            <a:schemeClr val="tx1"/>
                          </a:solidFill>
                          <a:latin typeface="+mn-lt"/>
                          <a:cs typeface="Amatic SC" panose="00000500000000000000" pitchFamily="2" charset="-79"/>
                        </a:rPr>
                        <a:t>Welcome to EYFS </a:t>
                      </a:r>
                    </a:p>
                    <a:p>
                      <a:pPr algn="ctr"/>
                      <a:r>
                        <a:rPr lang="en-US" sz="700" b="0" dirty="0">
                          <a:solidFill>
                            <a:schemeClr val="tx1"/>
                          </a:solidFill>
                          <a:latin typeface="+mn-lt"/>
                          <a:cs typeface="Amatic SC" panose="00000500000000000000" pitchFamily="2" charset="-79"/>
                        </a:rPr>
                        <a:t>Settling in activities </a:t>
                      </a:r>
                    </a:p>
                    <a:p>
                      <a:pPr algn="ctr"/>
                      <a:r>
                        <a:rPr lang="en-US" sz="700" b="0" dirty="0">
                          <a:solidFill>
                            <a:schemeClr val="tx1"/>
                          </a:solidFill>
                          <a:latin typeface="+mn-lt"/>
                          <a:cs typeface="Amatic SC" panose="00000500000000000000" pitchFamily="2" charset="-79"/>
                        </a:rPr>
                        <a:t>Making friends </a:t>
                      </a:r>
                    </a:p>
                    <a:p>
                      <a:pPr algn="ctr"/>
                      <a:r>
                        <a:rPr lang="en-US" sz="700" dirty="0"/>
                        <a:t>Children talking about experiences that are familiar to them</a:t>
                      </a:r>
                    </a:p>
                    <a:p>
                      <a:pPr algn="ctr"/>
                      <a:r>
                        <a:rPr lang="en-US" sz="700" b="0" dirty="0">
                          <a:solidFill>
                            <a:schemeClr val="tx1"/>
                          </a:solidFill>
                          <a:latin typeface="+mn-lt"/>
                          <a:cs typeface="Amatic SC" panose="00000500000000000000" pitchFamily="2" charset="-79"/>
                        </a:rPr>
                        <a:t>About family routines</a:t>
                      </a:r>
                      <a:r>
                        <a:rPr lang="en-US" sz="700" b="0" baseline="0" dirty="0">
                          <a:solidFill>
                            <a:schemeClr val="tx1"/>
                          </a:solidFill>
                          <a:latin typeface="+mn-lt"/>
                          <a:cs typeface="Amatic SC" panose="00000500000000000000" pitchFamily="2" charset="-79"/>
                        </a:rPr>
                        <a:t> and special </a:t>
                      </a:r>
                      <a:r>
                        <a:rPr lang="en-GB" sz="700" b="0" baseline="0" dirty="0">
                          <a:solidFill>
                            <a:schemeClr val="tx1"/>
                          </a:solidFill>
                          <a:latin typeface="+mn-lt"/>
                          <a:cs typeface="Amatic SC" panose="00000500000000000000" pitchFamily="2" charset="-79"/>
                        </a:rPr>
                        <a:t>occasions</a:t>
                      </a:r>
                    </a:p>
                    <a:p>
                      <a:pPr algn="ctr"/>
                      <a:r>
                        <a:rPr lang="en-GB" sz="700" b="0" baseline="0" dirty="0">
                          <a:solidFill>
                            <a:schemeClr val="tx1"/>
                          </a:solidFill>
                          <a:effectLst/>
                          <a:latin typeface="+mn-lt"/>
                          <a:ea typeface="Calibri" panose="020F0502020204030204" pitchFamily="34" charset="0"/>
                          <a:cs typeface="Amatic SC" panose="00000500000000000000" pitchFamily="2" charset="-79"/>
                        </a:rPr>
                        <a:t>Show an </a:t>
                      </a:r>
                      <a:r>
                        <a:rPr lang="en-GB" sz="700" dirty="0">
                          <a:effectLst/>
                          <a:latin typeface="Calibri" panose="020F0502020204030204" pitchFamily="34" charset="0"/>
                          <a:ea typeface="Calibri" panose="020F0502020204030204" pitchFamily="34" charset="0"/>
                          <a:cs typeface="Times New Roman" panose="02020603050405020304" pitchFamily="18" charset="0"/>
                        </a:rPr>
                        <a:t>interest in the lives of other people</a:t>
                      </a:r>
                    </a:p>
                    <a:p>
                      <a:pPr algn="ctr"/>
                      <a:r>
                        <a:rPr lang="en-GB" sz="700" dirty="0">
                          <a:effectLst/>
                          <a:latin typeface="Calibri" panose="020F0502020204030204" pitchFamily="34" charset="0"/>
                          <a:ea typeface="Calibri" panose="020F0502020204030204" pitchFamily="34" charset="0"/>
                          <a:cs typeface="Times New Roman" panose="02020603050405020304" pitchFamily="18" charset="0"/>
                        </a:rPr>
                        <a:t>Follow instructions (settling in, putting my</a:t>
                      </a: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 things away)</a:t>
                      </a:r>
                    </a:p>
                    <a:p>
                      <a:pPr algn="ct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Model talk routines e.g. “Good morning, how are you? on arrival. </a:t>
                      </a:r>
                    </a:p>
                    <a:p>
                      <a:pPr algn="ct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Nursery/number rhyme of the week</a:t>
                      </a:r>
                    </a:p>
                    <a:p>
                      <a:pPr algn="ct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Talk 4 Writing</a:t>
                      </a:r>
                    </a:p>
                    <a:p>
                      <a:pPr algn="ct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Carry out </a:t>
                      </a:r>
                      <a:r>
                        <a:rPr lang="en-GB" sz="700" baseline="0" dirty="0" err="1">
                          <a:effectLst/>
                          <a:latin typeface="Calibri" panose="020F0502020204030204" pitchFamily="34" charset="0"/>
                          <a:ea typeface="Calibri" panose="020F0502020204030204" pitchFamily="34" charset="0"/>
                          <a:cs typeface="Times New Roman" panose="02020603050405020304" pitchFamily="18" charset="0"/>
                        </a:rPr>
                        <a:t>WellComm</a:t>
                      </a: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 baseline assessments and begin Time to Talk Interventions.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700" b="0" dirty="0">
                          <a:solidFill>
                            <a:schemeClr val="tx1"/>
                          </a:solidFill>
                          <a:latin typeface="+mn-lt"/>
                          <a:cs typeface="Amatic SC" panose="00000500000000000000" pitchFamily="2" charset="-79"/>
                        </a:rPr>
                        <a:t>Following instructions  </a:t>
                      </a:r>
                    </a:p>
                    <a:p>
                      <a:pPr algn="ctr"/>
                      <a:r>
                        <a:rPr lang="en-US" sz="700" b="0" dirty="0">
                          <a:solidFill>
                            <a:schemeClr val="tx1"/>
                          </a:solidFill>
                          <a:latin typeface="+mn-lt"/>
                          <a:cs typeface="Amatic SC" panose="00000500000000000000" pitchFamily="2" charset="-79"/>
                        </a:rPr>
                        <a:t>Takes part in discussion </a:t>
                      </a:r>
                    </a:p>
                    <a:p>
                      <a:pPr algn="ctr"/>
                      <a:r>
                        <a:rPr lang="en-US" sz="700" dirty="0"/>
                        <a:t>Understand how to listen carefully and why listening is important.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Nursery/number rhyme of the week</a:t>
                      </a:r>
                    </a:p>
                    <a:p>
                      <a:pPr algn="ctr"/>
                      <a:endParaRPr lang="en-US" sz="700" dirty="0"/>
                    </a:p>
                    <a:p>
                      <a:pPr algn="ctr"/>
                      <a:r>
                        <a:rPr lang="en-US" sz="700" dirty="0"/>
                        <a:t>Retell a story with story language. </a:t>
                      </a:r>
                    </a:p>
                    <a:p>
                      <a:pPr algn="ctr"/>
                      <a:r>
                        <a:rPr lang="en-US" sz="700" dirty="0"/>
                        <a:t>Remember key points from a story. </a:t>
                      </a:r>
                    </a:p>
                    <a:p>
                      <a:pPr algn="ctr"/>
                      <a:endParaRPr lang="en-US" sz="700" dirty="0"/>
                    </a:p>
                    <a:p>
                      <a:pPr algn="ctr"/>
                      <a:r>
                        <a:rPr lang="en-US" sz="700" dirty="0"/>
                        <a:t>Speaking clearly for performance.</a:t>
                      </a:r>
                    </a:p>
                    <a:p>
                      <a:pPr algn="ctr"/>
                      <a:r>
                        <a:rPr lang="en-US" sz="700" dirty="0"/>
                        <a:t>Retelling the Nativity story. </a:t>
                      </a: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r>
                        <a:rPr lang="en-US" sz="700" b="0" dirty="0">
                          <a:solidFill>
                            <a:schemeClr val="tx1"/>
                          </a:solidFill>
                          <a:latin typeface="+mn-lt"/>
                          <a:cs typeface="Amatic SC" panose="00000500000000000000" pitchFamily="2" charset="-79"/>
                        </a:rPr>
                        <a:t>Talk 4 Writing</a:t>
                      </a:r>
                    </a:p>
                    <a:p>
                      <a:pPr algn="ctr"/>
                      <a:endParaRPr lang="en-US" sz="700" b="0" dirty="0">
                        <a:solidFill>
                          <a:schemeClr val="tx1"/>
                        </a:solidFill>
                        <a:latin typeface="+mn-lt"/>
                        <a:cs typeface="Amatic SC" panose="00000500000000000000" pitchFamily="2" charset="-79"/>
                      </a:endParaRPr>
                    </a:p>
                    <a:p>
                      <a:pPr algn="ctr"/>
                      <a:r>
                        <a:rPr lang="en-US" sz="700" b="0" dirty="0">
                          <a:solidFill>
                            <a:schemeClr val="tx1"/>
                          </a:solidFill>
                          <a:latin typeface="+mn-lt"/>
                          <a:cs typeface="Amatic SC" panose="00000500000000000000" pitchFamily="2" charset="-79"/>
                        </a:rPr>
                        <a:t>Time to Talk Interventions </a:t>
                      </a:r>
                      <a:endParaRPr lang="en-GB" sz="7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700" b="0" dirty="0">
                          <a:solidFill>
                            <a:schemeClr val="tx1"/>
                          </a:solidFill>
                          <a:latin typeface="+mn-lt"/>
                          <a:cs typeface="Amatic SC" panose="00000500000000000000" pitchFamily="2" charset="-79"/>
                        </a:rPr>
                        <a:t>Asks how and why questions.</a:t>
                      </a:r>
                    </a:p>
                    <a:p>
                      <a:pPr algn="ctr"/>
                      <a:endParaRPr lang="en-US" sz="700" dirty="0"/>
                    </a:p>
                    <a:p>
                      <a:pPr algn="ctr"/>
                      <a:r>
                        <a:rPr lang="en-US" sz="700" dirty="0"/>
                        <a:t>Ask questions to find out more and to check they understand what has been said to them. </a:t>
                      </a:r>
                    </a:p>
                    <a:p>
                      <a:pPr algn="ctr"/>
                      <a:endParaRPr lang="en-US" sz="700" dirty="0"/>
                    </a:p>
                    <a:p>
                      <a:pPr marL="0" marR="0" indent="0" algn="ctr"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mn-lt"/>
                          <a:ea typeface="+mn-ea"/>
                          <a:cs typeface="+mn-cs"/>
                        </a:rPr>
                        <a:t>I can describe events (Lunar New Year)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700" dirty="0"/>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endParaRPr lang="en-US" sz="700" b="0" dirty="0">
                        <a:solidFill>
                          <a:schemeClr val="tx1"/>
                        </a:solidFill>
                        <a:latin typeface="+mn-lt"/>
                        <a:cs typeface="Amatic SC" panose="00000500000000000000" pitchFamily="2" charset="-79"/>
                      </a:endParaRPr>
                    </a:p>
                    <a:p>
                      <a:pPr algn="ctr"/>
                      <a:r>
                        <a:rPr lang="en-US" sz="700" b="0" dirty="0">
                          <a:solidFill>
                            <a:schemeClr val="tx1"/>
                          </a:solidFill>
                          <a:latin typeface="+mn-lt"/>
                          <a:cs typeface="Amatic SC" panose="00000500000000000000" pitchFamily="2" charset="-79"/>
                        </a:rPr>
                        <a:t>Time to Talk Interventions</a:t>
                      </a:r>
                      <a:endParaRPr lang="en-GB" sz="7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700" kern="1200" baseline="0" dirty="0">
                          <a:solidFill>
                            <a:schemeClr val="dk1"/>
                          </a:solidFill>
                          <a:effectLst/>
                          <a:latin typeface="+mn-lt"/>
                          <a:ea typeface="+mn-ea"/>
                          <a:cs typeface="+mn-cs"/>
                        </a:rPr>
                        <a:t>I can articulate my ideas and thoughts into well-formed sentences</a:t>
                      </a:r>
                      <a:endParaRPr lang="en-GB" sz="700" kern="1200" dirty="0">
                        <a:solidFill>
                          <a:schemeClr val="dk1"/>
                        </a:solidFill>
                        <a:effectLst/>
                        <a:latin typeface="+mn-lt"/>
                        <a:ea typeface="+mn-ea"/>
                        <a:cs typeface="+mn-cs"/>
                      </a:endParaRPr>
                    </a:p>
                    <a:p>
                      <a:pPr algn="ctr">
                        <a:lnSpc>
                          <a:spcPct val="115000"/>
                        </a:lnSpc>
                        <a:spcAft>
                          <a:spcPts val="10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I ask questions to find out more</a:t>
                      </a:r>
                    </a:p>
                    <a:p>
                      <a:pPr algn="ctr">
                        <a:lnSpc>
                          <a:spcPct val="115000"/>
                        </a:lnSpc>
                        <a:spcAft>
                          <a:spcPts val="10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Talk about similarities and differences between our life and the lives of others. </a:t>
                      </a:r>
                    </a:p>
                    <a:p>
                      <a:pPr algn="ctr">
                        <a:lnSpc>
                          <a:spcPct val="115000"/>
                        </a:lnSpc>
                        <a:spcAft>
                          <a:spcPts val="10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Time to Talk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700" kern="1200" dirty="0">
                          <a:solidFill>
                            <a:schemeClr val="dk1"/>
                          </a:solidFill>
                          <a:effectLst/>
                          <a:latin typeface="+mn-lt"/>
                          <a:ea typeface="+mn-ea"/>
                          <a:cs typeface="+mn-cs"/>
                        </a:rPr>
                        <a:t>Listen to, engage in and talk about non-fiction </a:t>
                      </a:r>
                    </a:p>
                    <a:p>
                      <a:pPr algn="ctr"/>
                      <a:endParaRPr lang="en-GB" sz="700" kern="1200" dirty="0">
                        <a:solidFill>
                          <a:schemeClr val="dk1"/>
                        </a:solidFill>
                        <a:effectLst/>
                        <a:latin typeface="+mn-lt"/>
                        <a:ea typeface="+mn-ea"/>
                        <a:cs typeface="+mn-cs"/>
                      </a:endParaRPr>
                    </a:p>
                    <a:p>
                      <a:pPr algn="ctr"/>
                      <a:r>
                        <a:rPr lang="en-GB" sz="700" kern="1200" dirty="0">
                          <a:solidFill>
                            <a:schemeClr val="dk1"/>
                          </a:solidFill>
                          <a:effectLst/>
                          <a:latin typeface="+mn-lt"/>
                          <a:ea typeface="+mn-ea"/>
                          <a:cs typeface="+mn-cs"/>
                        </a:rPr>
                        <a:t>I can talk about similarities and differences between things in the past and now. </a:t>
                      </a:r>
                    </a:p>
                    <a:p>
                      <a:pPr algn="ctr"/>
                      <a:endParaRPr lang="en-GB" sz="700" kern="1200" dirty="0">
                        <a:solidFill>
                          <a:schemeClr val="dk1"/>
                        </a:solidFill>
                        <a:effectLst/>
                        <a:latin typeface="+mn-lt"/>
                        <a:ea typeface="+mn-ea"/>
                        <a:cs typeface="+mn-cs"/>
                      </a:endParaRPr>
                    </a:p>
                    <a:p>
                      <a:pPr algn="ctr"/>
                      <a:r>
                        <a:rPr lang="en-GB" sz="700" kern="1200" dirty="0">
                          <a:solidFill>
                            <a:schemeClr val="dk1"/>
                          </a:solidFill>
                          <a:effectLst/>
                          <a:latin typeface="+mn-lt"/>
                          <a:ea typeface="+mn-ea"/>
                          <a:cs typeface="+mn-cs"/>
                        </a:rPr>
                        <a:t>I can describe what life is like on the ISS. </a:t>
                      </a:r>
                    </a:p>
                    <a:p>
                      <a:pPr algn="ctr"/>
                      <a:endParaRPr lang="en-GB" sz="700" kern="1200" dirty="0">
                        <a:solidFill>
                          <a:schemeClr val="dk1"/>
                        </a:solidFill>
                        <a:effectLst/>
                        <a:latin typeface="+mn-lt"/>
                        <a:ea typeface="+mn-ea"/>
                        <a:cs typeface="+mn-cs"/>
                      </a:endParaRPr>
                    </a:p>
                    <a:p>
                      <a:pPr algn="ctr"/>
                      <a:endParaRPr lang="en-GB" sz="700" kern="120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r>
                        <a:rPr lang="en-GB" sz="700" kern="1200" baseline="0" dirty="0">
                          <a:solidFill>
                            <a:schemeClr val="dk1"/>
                          </a:solidFill>
                          <a:effectLst/>
                          <a:latin typeface="+mn-lt"/>
                          <a:ea typeface="+mn-ea"/>
                          <a:cs typeface="+mn-cs"/>
                        </a:rPr>
                        <a:t>Time to Talk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700" kern="1200" baseline="0" dirty="0">
                          <a:solidFill>
                            <a:schemeClr val="dk1"/>
                          </a:solidFill>
                          <a:effectLst/>
                          <a:latin typeface="+mn-lt"/>
                          <a:ea typeface="+mn-ea"/>
                          <a:cs typeface="+mn-cs"/>
                        </a:rPr>
                        <a:t>I can talk about the experiences I have had at different points in my life and the school year. </a:t>
                      </a:r>
                    </a:p>
                    <a:p>
                      <a:pPr algn="ctr"/>
                      <a:endParaRPr lang="en-GB" sz="700" kern="1200" baseline="0" dirty="0">
                        <a:solidFill>
                          <a:schemeClr val="dk1"/>
                        </a:solidFill>
                        <a:effectLst/>
                        <a:latin typeface="+mn-lt"/>
                        <a:ea typeface="+mn-ea"/>
                        <a:cs typeface="+mn-cs"/>
                      </a:endParaRPr>
                    </a:p>
                    <a:p>
                      <a:pPr algn="ctr"/>
                      <a:r>
                        <a:rPr lang="en-GB" sz="700" kern="1200" baseline="0" dirty="0">
                          <a:solidFill>
                            <a:schemeClr val="dk1"/>
                          </a:solidFill>
                          <a:effectLst/>
                          <a:latin typeface="+mn-lt"/>
                          <a:ea typeface="+mn-ea"/>
                          <a:cs typeface="+mn-cs"/>
                        </a:rPr>
                        <a:t>I can describe events in some detail- life cycles. </a:t>
                      </a:r>
                    </a:p>
                    <a:p>
                      <a:pPr algn="ctr"/>
                      <a:endParaRPr lang="en-GB" sz="700" kern="1200" baseline="0" dirty="0">
                        <a:solidFill>
                          <a:schemeClr val="dk1"/>
                        </a:solidFill>
                        <a:effectLst/>
                        <a:latin typeface="+mn-lt"/>
                        <a:ea typeface="+mn-ea"/>
                        <a:cs typeface="+mn-cs"/>
                      </a:endParaRPr>
                    </a:p>
                    <a:p>
                      <a:pPr algn="ctr"/>
                      <a:r>
                        <a:rPr lang="en-GB" sz="700" kern="1200" baseline="0" dirty="0">
                          <a:solidFill>
                            <a:schemeClr val="dk1"/>
                          </a:solidFill>
                          <a:effectLst/>
                          <a:latin typeface="+mn-lt"/>
                          <a:ea typeface="+mn-ea"/>
                          <a:cs typeface="+mn-cs"/>
                        </a:rPr>
                        <a:t>Listen to, engage in and talk about non-fiction texts. </a:t>
                      </a: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endParaRPr lang="en-GB" sz="700" kern="1200" baseline="0" dirty="0">
                        <a:solidFill>
                          <a:schemeClr val="dk1"/>
                        </a:solidFill>
                        <a:effectLst/>
                        <a:latin typeface="+mn-lt"/>
                        <a:ea typeface="+mn-ea"/>
                        <a:cs typeface="+mn-cs"/>
                      </a:endParaRPr>
                    </a:p>
                    <a:p>
                      <a:pPr algn="ctr"/>
                      <a:r>
                        <a:rPr lang="en-GB" sz="700" kern="1200" baseline="0" dirty="0">
                          <a:solidFill>
                            <a:schemeClr val="dk1"/>
                          </a:solidFill>
                          <a:effectLst/>
                          <a:latin typeface="+mn-lt"/>
                          <a:ea typeface="+mn-ea"/>
                          <a:cs typeface="+mn-cs"/>
                        </a:rPr>
                        <a:t>Time to Talk Interventions</a:t>
                      </a:r>
                      <a:endParaRPr lang="en-GB" sz="7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938141">
                <a:tc vMerge="1">
                  <a:txBody>
                    <a:bodyPr/>
                    <a:lstStyle/>
                    <a:p>
                      <a:endParaRPr lang="en-GB"/>
                    </a:p>
                  </a:txBody>
                  <a:tcP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Understand how to listen carefully and why listening is important.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Develop social phrases.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Engage in story times.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Learn new vocabulary and use through the day.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Listen to and talk about stories to build familiarity and understanding.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Retell the story, once they have developed a deep familiarity with the text (Talk 4 Writing).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Listen carefully to and learn rhymes, poems and songs.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Understand how to listen carefully and why listening is important.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Develop social phrases.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Engage in story times.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Learn new vocabulary and use through the day.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Listen to and talk about stories to build familiarity and understanding.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Retell the story, once they have developed a deep familiarity with the text (Talk 4 Writing).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7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700" baseline="0" dirty="0">
                          <a:effectLst/>
                          <a:latin typeface="Calibri" panose="020F0502020204030204" pitchFamily="34" charset="0"/>
                          <a:ea typeface="Calibri" panose="020F0502020204030204" pitchFamily="34" charset="0"/>
                          <a:cs typeface="Times New Roman" panose="02020603050405020304" pitchFamily="18" charset="0"/>
                        </a:rPr>
                        <a:t>Listen carefully to and learn rhymes, poems and songs.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Learn new vocabulary and use through the day and in different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Ask questions to find out more and to check they understand what has been said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Articulate their ideas and thoughts in well-formed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Connect one idea or action to another using a range of connectives.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endParaRPr lang="en-GB"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Learn new vocabulary and use through the day and in different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Ask questions to find out more and to check they understand what has been said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Articulate their ideas and thoughts in well-formed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Connect one idea or action to another using a range of connectives.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endParaRPr lang="en-GB"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Learn new vocabulary and use through the day and in different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Describe events in some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Use talk to help work out problems and organise thinking and activities, and to explain how things work and why they might happen. </a:t>
                      </a:r>
                    </a:p>
                    <a:p>
                      <a:endParaRPr lang="en-GB" sz="700" dirty="0"/>
                    </a:p>
                    <a:p>
                      <a:r>
                        <a:rPr lang="en-GB" sz="700" dirty="0"/>
                        <a:t>Engage in non-fiction books. </a:t>
                      </a:r>
                    </a:p>
                    <a:p>
                      <a:endParaRPr lang="en-GB" sz="700" dirty="0"/>
                    </a:p>
                    <a:p>
                      <a:r>
                        <a:rPr lang="en-GB" sz="700" dirty="0"/>
                        <a:t>Listen to and talk about selected non-fiction to develop a deep familiarity with new knowledge and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Learn new vocabulary and use through the day and in different contexts.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Describe events in some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t>Use talk to help work out problems and organise thinking and activities, and to explain how things work and why they might happen. </a:t>
                      </a:r>
                    </a:p>
                    <a:p>
                      <a:endParaRPr lang="en-GB" sz="700" dirty="0"/>
                    </a:p>
                    <a:p>
                      <a:r>
                        <a:rPr lang="en-GB" sz="700" dirty="0"/>
                        <a:t>Engage in non-fiction books. </a:t>
                      </a:r>
                    </a:p>
                    <a:p>
                      <a:endParaRPr lang="en-GB" sz="700" dirty="0"/>
                    </a:p>
                    <a:p>
                      <a:r>
                        <a:rPr lang="en-GB" sz="700" dirty="0"/>
                        <a:t>Listen to and talk about selected non-fiction to develop a deep familiarity with new knowledge and vocabulary.</a:t>
                      </a:r>
                    </a:p>
                    <a:p>
                      <a:endParaRPr lang="en-GB"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67361386"/>
                  </a:ext>
                </a:extLst>
              </a:tr>
            </a:tbl>
          </a:graphicData>
        </a:graphic>
      </p:graphicFrame>
      <p:pic>
        <p:nvPicPr>
          <p:cNvPr id="2" name="Picture 1">
            <a:extLst>
              <a:ext uri="{FF2B5EF4-FFF2-40B4-BE49-F238E27FC236}">
                <a16:creationId xmlns:a16="http://schemas.microsoft.com/office/drawing/2014/main" id="{EF0ED1D8-D026-4F68-9AC2-80C991CF5997}"/>
              </a:ext>
            </a:extLst>
          </p:cNvPr>
          <p:cNvPicPr>
            <a:picLocks noChangeAspect="1"/>
          </p:cNvPicPr>
          <p:nvPr/>
        </p:nvPicPr>
        <p:blipFill>
          <a:blip r:embed="rId3"/>
          <a:stretch>
            <a:fillRect/>
          </a:stretch>
        </p:blipFill>
        <p:spPr>
          <a:xfrm>
            <a:off x="735808" y="142223"/>
            <a:ext cx="561363" cy="63733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95116400"/>
              </p:ext>
            </p:extLst>
          </p:nvPr>
        </p:nvGraphicFramePr>
        <p:xfrm>
          <a:off x="144750" y="612946"/>
          <a:ext cx="11902499" cy="5632108"/>
        </p:xfrm>
        <a:graphic>
          <a:graphicData uri="http://schemas.openxmlformats.org/drawingml/2006/table">
            <a:tbl>
              <a:tblPr firstRow="1" bandRow="1">
                <a:tableStyleId>{5C22544A-7EE6-4342-B048-85BDC9FD1C3A}</a:tableStyleId>
              </a:tblPr>
              <a:tblGrid>
                <a:gridCol w="1664755">
                  <a:extLst>
                    <a:ext uri="{9D8B030D-6E8A-4147-A177-3AD203B41FA5}">
                      <a16:colId xmlns:a16="http://schemas.microsoft.com/office/drawing/2014/main" val="385991600"/>
                    </a:ext>
                  </a:extLst>
                </a:gridCol>
                <a:gridCol w="1475217">
                  <a:extLst>
                    <a:ext uri="{9D8B030D-6E8A-4147-A177-3AD203B41FA5}">
                      <a16:colId xmlns:a16="http://schemas.microsoft.com/office/drawing/2014/main" val="2865123548"/>
                    </a:ext>
                  </a:extLst>
                </a:gridCol>
                <a:gridCol w="1690762">
                  <a:extLst>
                    <a:ext uri="{9D8B030D-6E8A-4147-A177-3AD203B41FA5}">
                      <a16:colId xmlns:a16="http://schemas.microsoft.com/office/drawing/2014/main" val="872926247"/>
                    </a:ext>
                  </a:extLst>
                </a:gridCol>
                <a:gridCol w="1706555">
                  <a:extLst>
                    <a:ext uri="{9D8B030D-6E8A-4147-A177-3AD203B41FA5}">
                      <a16:colId xmlns:a16="http://schemas.microsoft.com/office/drawing/2014/main" val="1315738151"/>
                    </a:ext>
                  </a:extLst>
                </a:gridCol>
                <a:gridCol w="1740911">
                  <a:extLst>
                    <a:ext uri="{9D8B030D-6E8A-4147-A177-3AD203B41FA5}">
                      <a16:colId xmlns:a16="http://schemas.microsoft.com/office/drawing/2014/main" val="2709165749"/>
                    </a:ext>
                  </a:extLst>
                </a:gridCol>
                <a:gridCol w="1952545">
                  <a:extLst>
                    <a:ext uri="{9D8B030D-6E8A-4147-A177-3AD203B41FA5}">
                      <a16:colId xmlns:a16="http://schemas.microsoft.com/office/drawing/2014/main" val="788233820"/>
                    </a:ext>
                  </a:extLst>
                </a:gridCol>
                <a:gridCol w="1671754">
                  <a:extLst>
                    <a:ext uri="{9D8B030D-6E8A-4147-A177-3AD203B41FA5}">
                      <a16:colId xmlns:a16="http://schemas.microsoft.com/office/drawing/2014/main" val="4046203905"/>
                    </a:ext>
                  </a:extLst>
                </a:gridCol>
              </a:tblGrid>
              <a:tr h="44435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8134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55408">
                <a:tc>
                  <a:txBody>
                    <a:bodyPr/>
                    <a:lstStyle/>
                    <a:p>
                      <a:pPr algn="ctr"/>
                      <a:r>
                        <a:rPr lang="en-US" sz="1400" b="1" dirty="0">
                          <a:latin typeface="Amatic SC" panose="00000500000000000000" pitchFamily="2" charset="-79"/>
                          <a:cs typeface="Amatic SC" panose="00000500000000000000" pitchFamily="2" charset="-79"/>
                        </a:rPr>
                        <a:t>Personal, Social and Emotional Development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dirty="0"/>
                        <a:t>Children’s personal, social and emotional development (PSED) is </a:t>
                      </a:r>
                      <a:r>
                        <a:rPr lang="en-US" sz="900" b="1" dirty="0"/>
                        <a:t>crucial for children to lead healthy and happy lives</a:t>
                      </a:r>
                      <a:r>
                        <a:rPr lang="en-US" sz="900" dirty="0"/>
                        <a:t>, and is fundamental to their cognitive development. Underpinning their personal development are the important attachments that </a:t>
                      </a:r>
                      <a:r>
                        <a:rPr lang="en-US" sz="900" b="1" dirty="0"/>
                        <a:t>shape their social world</a:t>
                      </a:r>
                      <a:r>
                        <a:rPr lang="en-US" sz="900" dirty="0"/>
                        <a:t>. Strong, warm and supportive  relationships with adults enable children to learn how to </a:t>
                      </a:r>
                      <a:r>
                        <a:rPr lang="en-US" sz="900" b="1" dirty="0"/>
                        <a:t>understand their own feelings and those of others</a:t>
                      </a:r>
                      <a:r>
                        <a:rPr lang="en-US" sz="900" dirty="0"/>
                        <a:t>. Children should be supported to </a:t>
                      </a:r>
                      <a:r>
                        <a:rPr lang="en-US" sz="900" b="1" dirty="0"/>
                        <a:t>manage emotions, develop a positive sense of self, set themselves simple goals, have confidence in their own abilities, to persist</a:t>
                      </a:r>
                      <a:r>
                        <a:rPr lang="en-US" sz="900" dirty="0"/>
                        <a:t> and wait for what they want and direct attention as necessary. Through adult modelling and guidance, they will learn </a:t>
                      </a:r>
                      <a:r>
                        <a:rPr lang="en-US" sz="900" b="1" dirty="0"/>
                        <a:t>how to look after their bodies, including healthy eating</a:t>
                      </a:r>
                      <a:r>
                        <a:rPr lang="en-US" sz="900" dirty="0"/>
                        <a:t>, and manage personal needs independently. Through supported interaction with other children, they learn how to make good friendships, co-operate and resolve conflicts peaceably. These attributes will provide a secure platform from which </a:t>
                      </a:r>
                      <a:r>
                        <a:rPr lang="en-US" sz="900" b="1" dirty="0"/>
                        <a:t>children can achieve at school and in later life.</a:t>
                      </a: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821866">
                <a:tc rowSpan="2">
                  <a:txBody>
                    <a:bodyPr/>
                    <a:lstStyle/>
                    <a:p>
                      <a:pPr algn="ctr"/>
                      <a:r>
                        <a:rPr lang="en-US" sz="2000" b="0" dirty="0">
                          <a:latin typeface="Amatic SC" panose="00000500000000000000" pitchFamily="2" charset="-79"/>
                          <a:cs typeface="Amatic SC" panose="00000500000000000000" pitchFamily="2" charset="-79"/>
                        </a:rPr>
                        <a:t>Managing Self </a:t>
                      </a:r>
                    </a:p>
                    <a:p>
                      <a:pPr algn="ctr"/>
                      <a:r>
                        <a:rPr lang="en-US" sz="2000" b="0" dirty="0">
                          <a:latin typeface="Amatic SC" panose="00000500000000000000" pitchFamily="2" charset="-79"/>
                          <a:cs typeface="Amatic SC" panose="00000500000000000000" pitchFamily="2" charset="-79"/>
                        </a:rPr>
                        <a:t>Self regulation</a:t>
                      </a:r>
                    </a:p>
                    <a:p>
                      <a:pPr algn="ctr"/>
                      <a:r>
                        <a:rPr lang="en-US" sz="2000" b="0" dirty="0">
                          <a:latin typeface="Amatic SC" panose="00000500000000000000" pitchFamily="2" charset="-79"/>
                          <a:cs typeface="Amatic SC" panose="00000500000000000000" pitchFamily="2" charset="-79"/>
                        </a:rPr>
                        <a:t>Making relationships</a:t>
                      </a:r>
                    </a:p>
                    <a:p>
                      <a:pPr algn="ctr"/>
                      <a:endParaRPr lang="en-US" sz="2000" b="0" dirty="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r>
                        <a:rPr lang="en-US" sz="1200" b="0" dirty="0">
                          <a:latin typeface="+mn-lt"/>
                          <a:cs typeface="Amatic SC" panose="00000500000000000000" pitchFamily="2" charset="-79"/>
                        </a:rPr>
                        <a:t>DM Statements- In reception, children will be learning to…</a:t>
                      </a:r>
                      <a:endParaRPr lang="en-GB" sz="1200" b="0" dirty="0">
                        <a:latin typeface="+mn-lt"/>
                        <a:cs typeface="Amatic SC" panose="00000500000000000000" pitchFamily="2" charset="-79"/>
                      </a:endParaRPr>
                    </a:p>
                    <a:p>
                      <a:pPr algn="ctr"/>
                      <a:endParaRPr lang="en-US" sz="12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900" b="0" dirty="0">
                        <a:solidFill>
                          <a:schemeClr val="tx1"/>
                        </a:solidFill>
                        <a:latin typeface="+mn-lt"/>
                        <a:cs typeface="Amatic SC" panose="00000500000000000000" pitchFamily="2" charset="-79"/>
                      </a:endParaRPr>
                    </a:p>
                    <a:p>
                      <a:pPr algn="ctr"/>
                      <a:r>
                        <a:rPr lang="en-GB" sz="900" b="0" dirty="0">
                          <a:solidFill>
                            <a:schemeClr val="tx1"/>
                          </a:solidFill>
                          <a:latin typeface="+mn-lt"/>
                          <a:cs typeface="Amatic SC" panose="00000500000000000000" pitchFamily="2" charset="-79"/>
                        </a:rPr>
                        <a:t>Settling in.</a:t>
                      </a:r>
                    </a:p>
                    <a:p>
                      <a:pPr algn="ctr"/>
                      <a:r>
                        <a:rPr lang="en-GB" sz="900" b="0" dirty="0">
                          <a:solidFill>
                            <a:schemeClr val="tx1"/>
                          </a:solidFill>
                          <a:latin typeface="+mn-lt"/>
                          <a:cs typeface="Amatic SC" panose="00000500000000000000" pitchFamily="2" charset="-79"/>
                        </a:rPr>
                        <a:t>Getting to know each other.</a:t>
                      </a:r>
                    </a:p>
                    <a:p>
                      <a:pPr algn="ctr"/>
                      <a:r>
                        <a:rPr lang="en-GB" sz="900" b="0" dirty="0">
                          <a:solidFill>
                            <a:schemeClr val="tx1"/>
                          </a:solidFill>
                          <a:latin typeface="+mn-lt"/>
                          <a:cs typeface="Amatic SC" panose="00000500000000000000" pitchFamily="2" charset="-79"/>
                        </a:rPr>
                        <a:t>Classroom rules and routines.</a:t>
                      </a:r>
                    </a:p>
                    <a:p>
                      <a:pPr algn="ctr"/>
                      <a:r>
                        <a:rPr lang="en-GB" sz="900" b="0" dirty="0">
                          <a:solidFill>
                            <a:schemeClr val="tx1"/>
                          </a:solidFill>
                          <a:latin typeface="+mn-lt"/>
                          <a:cs typeface="Amatic SC" panose="00000500000000000000" pitchFamily="2" charset="-79"/>
                        </a:rPr>
                        <a:t>How to use the classroom resources appropriately.</a:t>
                      </a:r>
                    </a:p>
                    <a:p>
                      <a:pPr algn="ctr"/>
                      <a:r>
                        <a:rPr lang="en-GB" sz="900" b="0" dirty="0">
                          <a:solidFill>
                            <a:schemeClr val="tx1"/>
                          </a:solidFill>
                          <a:latin typeface="+mn-lt"/>
                          <a:cs typeface="Amatic SC" panose="00000500000000000000" pitchFamily="2" charset="-79"/>
                        </a:rPr>
                        <a:t>Emotions- Colour Monster.</a:t>
                      </a:r>
                    </a:p>
                    <a:p>
                      <a:pPr algn="ctr"/>
                      <a:endParaRPr lang="en-GB" sz="900" b="0" dirty="0">
                        <a:solidFill>
                          <a:schemeClr val="tx1"/>
                        </a:solidFill>
                        <a:latin typeface="+mn-lt"/>
                        <a:cs typeface="Amatic SC" panose="00000500000000000000" pitchFamily="2" charset="-79"/>
                      </a:endParaRPr>
                    </a:p>
                    <a:p>
                      <a:pPr algn="ctr"/>
                      <a:r>
                        <a:rPr lang="en-GB" sz="900" b="0" dirty="0">
                          <a:solidFill>
                            <a:schemeClr val="tx1"/>
                          </a:solidFill>
                          <a:latin typeface="+mn-lt"/>
                          <a:cs typeface="Amatic SC" panose="00000500000000000000" pitchFamily="2" charset="-79"/>
                        </a:rPr>
                        <a:t>Independence- putting on and zipping up own coats.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900" i="1" kern="1200" dirty="0">
                          <a:solidFill>
                            <a:schemeClr val="dk1"/>
                          </a:solidFill>
                          <a:effectLst/>
                          <a:latin typeface="+mn-lt"/>
                          <a:ea typeface="+mn-ea"/>
                          <a:cs typeface="+mn-cs"/>
                        </a:rPr>
                        <a:t> </a:t>
                      </a:r>
                    </a:p>
                    <a:p>
                      <a:pPr algn="ctr"/>
                      <a:r>
                        <a:rPr lang="en-GB" sz="900" i="0" kern="1200" dirty="0">
                          <a:solidFill>
                            <a:schemeClr val="dk1"/>
                          </a:solidFill>
                          <a:effectLst/>
                          <a:latin typeface="+mn-lt"/>
                          <a:ea typeface="+mn-ea"/>
                          <a:cs typeface="+mn-cs"/>
                        </a:rPr>
                        <a:t>Road Safety</a:t>
                      </a:r>
                    </a:p>
                    <a:p>
                      <a:pPr algn="ctr"/>
                      <a:r>
                        <a:rPr lang="en-GB" sz="900" i="0" kern="1200" dirty="0">
                          <a:solidFill>
                            <a:schemeClr val="dk1"/>
                          </a:solidFill>
                          <a:effectLst/>
                          <a:latin typeface="+mn-lt"/>
                          <a:ea typeface="+mn-ea"/>
                          <a:cs typeface="+mn-cs"/>
                        </a:rPr>
                        <a:t>Anti-bullying week</a:t>
                      </a:r>
                    </a:p>
                    <a:p>
                      <a:pPr algn="ctr"/>
                      <a:r>
                        <a:rPr lang="en-GB" sz="900" i="0" kern="1200" dirty="0">
                          <a:solidFill>
                            <a:schemeClr val="dk1"/>
                          </a:solidFill>
                          <a:effectLst/>
                          <a:latin typeface="+mn-lt"/>
                          <a:ea typeface="+mn-ea"/>
                          <a:cs typeface="+mn-cs"/>
                        </a:rPr>
                        <a:t>Confidence to perform</a:t>
                      </a:r>
                    </a:p>
                    <a:p>
                      <a:pPr algn="ctr"/>
                      <a:endParaRPr lang="en-GB" sz="900" i="0" kern="1200" dirty="0">
                        <a:solidFill>
                          <a:schemeClr val="dk1"/>
                        </a:solidFill>
                        <a:effectLst/>
                        <a:latin typeface="+mn-lt"/>
                        <a:ea typeface="+mn-ea"/>
                        <a:cs typeface="+mn-cs"/>
                      </a:endParaRPr>
                    </a:p>
                    <a:p>
                      <a:pPr algn="ctr"/>
                      <a:endParaRPr lang="en-GB" sz="900" i="0" kern="1200" dirty="0">
                        <a:solidFill>
                          <a:schemeClr val="dk1"/>
                        </a:solidFill>
                        <a:effectLst/>
                        <a:latin typeface="+mn-lt"/>
                        <a:ea typeface="+mn-ea"/>
                        <a:cs typeface="+mn-cs"/>
                      </a:endParaRPr>
                    </a:p>
                    <a:p>
                      <a:pPr algn="ctr"/>
                      <a:endParaRPr lang="en-GB" sz="900" i="0" kern="1200" dirty="0">
                        <a:solidFill>
                          <a:schemeClr val="dk1"/>
                        </a:solidFill>
                        <a:effectLst/>
                        <a:latin typeface="+mn-lt"/>
                        <a:ea typeface="+mn-ea"/>
                        <a:cs typeface="+mn-cs"/>
                      </a:endParaRPr>
                    </a:p>
                    <a:p>
                      <a:pPr algn="ctr"/>
                      <a:endParaRPr lang="en-GB" sz="900" i="0" kern="1200" dirty="0">
                        <a:solidFill>
                          <a:schemeClr val="dk1"/>
                        </a:solidFill>
                        <a:effectLst/>
                        <a:latin typeface="+mn-lt"/>
                        <a:ea typeface="+mn-ea"/>
                        <a:cs typeface="+mn-cs"/>
                      </a:endParaRPr>
                    </a:p>
                    <a:p>
                      <a:pPr algn="ctr"/>
                      <a:endParaRPr lang="en-GB" sz="900" i="0" kern="1200" dirty="0">
                        <a:solidFill>
                          <a:schemeClr val="dk1"/>
                        </a:solidFill>
                        <a:effectLst/>
                        <a:latin typeface="+mn-lt"/>
                        <a:ea typeface="+mn-ea"/>
                        <a:cs typeface="+mn-cs"/>
                      </a:endParaRPr>
                    </a:p>
                    <a:p>
                      <a:pPr algn="ctr"/>
                      <a:endParaRPr lang="en-GB" sz="900" i="0" kern="1200" dirty="0">
                        <a:solidFill>
                          <a:schemeClr val="dk1"/>
                        </a:solidFill>
                        <a:effectLst/>
                        <a:latin typeface="+mn-lt"/>
                        <a:ea typeface="+mn-ea"/>
                        <a:cs typeface="+mn-cs"/>
                      </a:endParaRPr>
                    </a:p>
                    <a:p>
                      <a:pPr algn="ctr"/>
                      <a:r>
                        <a:rPr lang="en-GB" sz="900" i="0" kern="1200" dirty="0">
                          <a:solidFill>
                            <a:schemeClr val="dk1"/>
                          </a:solidFill>
                          <a:effectLst/>
                          <a:latin typeface="+mn-lt"/>
                          <a:ea typeface="+mn-ea"/>
                          <a:cs typeface="+mn-cs"/>
                        </a:rPr>
                        <a:t>Independence- putting on and zipping up own coats. </a:t>
                      </a:r>
                      <a:endParaRPr lang="en-GB" sz="90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endParaRPr lang="en-GB" sz="900" dirty="0"/>
                    </a:p>
                    <a:p>
                      <a:pPr algn="ctr"/>
                      <a:r>
                        <a:rPr lang="en-GB" sz="900" dirty="0"/>
                        <a:t>Taking Care?</a:t>
                      </a:r>
                    </a:p>
                    <a:p>
                      <a:pPr algn="ctr"/>
                      <a:r>
                        <a:rPr lang="en-GB" sz="900" dirty="0"/>
                        <a:t>Internet Safety Day</a:t>
                      </a:r>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Independence- getting changed for PE</a:t>
                      </a:r>
                    </a:p>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Health and well-being</a:t>
                      </a: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Calibri" panose="020F0502020204030204" pitchFamily="34" charset="0"/>
                        </a:rPr>
                        <a:t>Independence- getting changed for 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aseline="0" dirty="0">
                          <a:solidFill>
                            <a:schemeClr val="tx1"/>
                          </a:solidFill>
                        </a:rPr>
                        <a:t>Transition work- looking back at Reception and forward to Year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1822108">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1000" b="0" i="0" kern="1200" dirty="0">
                          <a:solidFill>
                            <a:schemeClr val="tx1"/>
                          </a:solidFill>
                          <a:effectLst/>
                          <a:latin typeface="+mn-lt"/>
                          <a:ea typeface="+mn-ea"/>
                          <a:cs typeface="+mn-cs"/>
                        </a:rPr>
                        <a:t>See themselves as a valuable individual.</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Build constructive and respectful relationships. </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Express their feelings and the feelings of others. </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Show resilience and perseverance in the face of a challenge.</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Identify and moderate their own feelings socially and emotionally.</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Think about the perspectives of others. </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Manage their own needs- personal hygiene.</a:t>
                      </a:r>
                    </a:p>
                    <a:p>
                      <a:pPr marL="0" indent="0" algn="l">
                        <a:buFont typeface="Wingdings" panose="05000000000000000000" pitchFamily="2" charset="2"/>
                        <a:buNone/>
                      </a:pPr>
                      <a:r>
                        <a:rPr lang="en-US" sz="1000" b="0" i="0" kern="1200" dirty="0">
                          <a:solidFill>
                            <a:schemeClr val="tx1"/>
                          </a:solidFill>
                          <a:effectLst/>
                          <a:latin typeface="+mn-lt"/>
                          <a:ea typeface="+mn-ea"/>
                          <a:cs typeface="+mn-cs"/>
                        </a:rPr>
                        <a:t>Know and talk about the different factors that support their overall health and wellbeing- regular physical activity, healthy eating, toothbrushing, sensible amount of screen time, having a good sleep routine, being a safe pedestrian.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0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0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2" name="Picture 1">
            <a:extLst>
              <a:ext uri="{FF2B5EF4-FFF2-40B4-BE49-F238E27FC236}">
                <a16:creationId xmlns:a16="http://schemas.microsoft.com/office/drawing/2014/main" id="{8E9EDE9C-7A20-4316-96B3-0E7341755287}"/>
              </a:ext>
            </a:extLst>
          </p:cNvPr>
          <p:cNvPicPr>
            <a:picLocks noChangeAspect="1"/>
          </p:cNvPicPr>
          <p:nvPr/>
        </p:nvPicPr>
        <p:blipFill>
          <a:blip r:embed="rId3"/>
          <a:stretch>
            <a:fillRect/>
          </a:stretch>
        </p:blipFill>
        <p:spPr>
          <a:xfrm>
            <a:off x="629483" y="135432"/>
            <a:ext cx="810838" cy="920576"/>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25620205"/>
              </p:ext>
            </p:extLst>
          </p:nvPr>
        </p:nvGraphicFramePr>
        <p:xfrm>
          <a:off x="463935" y="343845"/>
          <a:ext cx="11459371" cy="630936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31800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bg1">
                              <a:lumMod val="50000"/>
                            </a:schemeClr>
                          </a:solidFill>
                          <a:latin typeface="Amatic SC" panose="00000500000000000000" pitchFamily="2" charset="-79"/>
                          <a:cs typeface="Amatic SC" panose="00000500000000000000" pitchFamily="2" charset="-79"/>
                        </a:rPr>
                        <a:t>Autumn 1</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Amatic SC" panose="00000500000000000000" pitchFamily="2" charset="-79"/>
                          <a:cs typeface="Amatic SC" panose="00000500000000000000" pitchFamily="2" charset="-79"/>
                        </a:rPr>
                        <a:t>Autumn 2</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solidFill>
                            <a:schemeClr val="bg1">
                              <a:lumMod val="50000"/>
                            </a:schemeClr>
                          </a:solidFill>
                          <a:latin typeface="Amatic SC" panose="00000500000000000000" pitchFamily="2" charset="-79"/>
                          <a:cs typeface="Amatic SC" panose="00000500000000000000" pitchFamily="2" charset="-79"/>
                        </a:rPr>
                        <a:t>Spring 1</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solidFill>
                            <a:schemeClr val="bg1">
                              <a:lumMod val="50000"/>
                            </a:schemeClr>
                          </a:solidFill>
                          <a:latin typeface="Amatic SC" panose="00000500000000000000" pitchFamily="2" charset="-79"/>
                          <a:cs typeface="Amatic SC" panose="00000500000000000000" pitchFamily="2" charset="-79"/>
                        </a:rPr>
                        <a:t>Spring 2</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solidFill>
                            <a:schemeClr val="bg1">
                              <a:lumMod val="50000"/>
                            </a:schemeClr>
                          </a:solidFill>
                          <a:latin typeface="Amatic SC" panose="00000500000000000000" pitchFamily="2" charset="-79"/>
                          <a:cs typeface="Amatic SC" panose="00000500000000000000" pitchFamily="2" charset="-79"/>
                        </a:rPr>
                        <a:t>Summer 1</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600" dirty="0">
                          <a:solidFill>
                            <a:schemeClr val="bg1">
                              <a:lumMod val="50000"/>
                            </a:schemeClr>
                          </a:solidFill>
                          <a:latin typeface="Amatic SC" panose="00000500000000000000" pitchFamily="2" charset="-79"/>
                          <a:cs typeface="Amatic SC" panose="00000500000000000000" pitchFamily="2" charset="-79"/>
                        </a:rPr>
                        <a:t>Summer 2</a:t>
                      </a:r>
                      <a:endParaRPr lang="en-GB" sz="1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1071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err="1">
                          <a:latin typeface="Amatic SC" panose="00000500000000000000" pitchFamily="2" charset="-79"/>
                          <a:cs typeface="Amatic SC" panose="00000500000000000000" pitchFamily="2" charset="-79"/>
                        </a:rPr>
                        <a:t>Marvellous</a:t>
                      </a:r>
                      <a:r>
                        <a:rPr lang="en-US" sz="16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49081">
                <a:tc rowSpan="5">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endParaRPr lang="en-US" sz="800" dirty="0"/>
                    </a:p>
                    <a:p>
                      <a:pPr algn="ctr"/>
                      <a:r>
                        <a:rPr lang="en-US" sz="1200" b="1" dirty="0">
                          <a:solidFill>
                            <a:srgbClr val="CC66FF"/>
                          </a:solidFill>
                          <a:latin typeface="Amatic SC" panose="00000500000000000000" pitchFamily="2" charset="-79"/>
                          <a:cs typeface="Amatic SC" panose="00000500000000000000" pitchFamily="2" charset="-79"/>
                        </a:rPr>
                        <a:t>Daily opportunities for Fine Motor Activities </a:t>
                      </a:r>
                    </a:p>
                    <a:p>
                      <a:pPr algn="ctr"/>
                      <a:endParaRPr lang="en-US" sz="1200" b="1" dirty="0">
                        <a:solidFill>
                          <a:srgbClr val="CC66FF"/>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PE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DM Statements- In reception, children will be learning to…</a:t>
                      </a:r>
                      <a:endParaRPr kumimoji="0" lang="en-GB"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800" dirty="0"/>
                        <a:t>Physical activity is </a:t>
                      </a:r>
                      <a:r>
                        <a:rPr lang="en-US" sz="800" b="1" dirty="0"/>
                        <a:t>vital</a:t>
                      </a:r>
                      <a:r>
                        <a:rPr lang="en-US" sz="800" dirty="0"/>
                        <a:t> in children’s all-round development, enabling them to </a:t>
                      </a:r>
                      <a:r>
                        <a:rPr lang="en-US" sz="800" b="1" dirty="0"/>
                        <a:t>pursue happy, healthy and active lives</a:t>
                      </a:r>
                      <a:r>
                        <a:rPr lang="en-US" sz="800" dirty="0"/>
                        <a:t>. Gross and fine motor experiences develop incrementally throughout early childhood, starting with </a:t>
                      </a:r>
                      <a:r>
                        <a:rPr lang="en-US" sz="800" b="1" dirty="0"/>
                        <a:t>sensory explorations </a:t>
                      </a:r>
                      <a:r>
                        <a:rPr lang="en-US" sz="800" dirty="0"/>
                        <a:t>and the development of a </a:t>
                      </a:r>
                      <a:r>
                        <a:rPr lang="en-US" sz="800" b="1" dirty="0"/>
                        <a:t>child’s strength, co-ordination and positional awareness </a:t>
                      </a:r>
                      <a:r>
                        <a:rPr lang="en-US" sz="800" dirty="0"/>
                        <a:t>through tummy time, crawling and play movement with both objects and adults. By creating games and providing opportunities for play both indoors and outdoors, adults can support children to develop their </a:t>
                      </a:r>
                      <a:r>
                        <a:rPr lang="en-US" sz="800" b="1" dirty="0"/>
                        <a:t>core strength, stability, balance, spatial awareness</a:t>
                      </a:r>
                      <a:r>
                        <a:rPr lang="en-US" sz="800" dirty="0"/>
                        <a:t>, co-ordination and agility. Gross motor skills provide the foundation for developing healthy bodies and social and emotional well-being. </a:t>
                      </a:r>
                      <a:r>
                        <a:rPr lang="en-US" sz="800" b="1" dirty="0"/>
                        <a:t>Fine motor control and precision helps with hand-eye co-ordination</a:t>
                      </a:r>
                      <a:r>
                        <a:rPr lang="en-US" sz="800" dirty="0"/>
                        <a:t>, which is later linked to </a:t>
                      </a:r>
                      <a:r>
                        <a:rPr lang="en-US" sz="800" b="1" dirty="0"/>
                        <a:t>early literacy</a:t>
                      </a:r>
                      <a:r>
                        <a:rPr lang="en-US" sz="800" dirty="0"/>
                        <a:t>. Repeated and varied opportunities to explore and play with small world activities, puzzles, arts and crafts and the practice of using small tools, with feedback and support from adults, allow children to develop </a:t>
                      </a:r>
                      <a:r>
                        <a:rPr lang="en-US" sz="800" b="1" dirty="0"/>
                        <a:t>proficiency, control and confidence.</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1149531">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700" dirty="0">
                          <a:solidFill>
                            <a:schemeClr val="tx1"/>
                          </a:solidFill>
                          <a:latin typeface="+mn-lt"/>
                          <a:cs typeface="Amatic SC" panose="00000500000000000000" pitchFamily="2" charset="-79"/>
                        </a:rPr>
                        <a:t>Funky Fingers daily</a:t>
                      </a:r>
                    </a:p>
                    <a:p>
                      <a:pPr algn="ctr"/>
                      <a:r>
                        <a:rPr lang="en-US" sz="700" dirty="0">
                          <a:solidFill>
                            <a:schemeClr val="tx1"/>
                          </a:solidFill>
                          <a:latin typeface="+mn-lt"/>
                          <a:cs typeface="Amatic SC" panose="00000500000000000000" pitchFamily="2" charset="-79"/>
                        </a:rPr>
                        <a:t>Fine motor opportunities in provision- threading, cutting, weaving, playdough, pegging, tweezers etc.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Manipulate objects with good fine motor skills </a:t>
                      </a:r>
                      <a:endParaRPr lang="en-US" sz="700" dirty="0">
                        <a:solidFill>
                          <a:schemeClr val="tx1"/>
                        </a:solidFill>
                        <a:latin typeface="+mn-lt"/>
                        <a:cs typeface="Amatic SC" panose="00000500000000000000" pitchFamily="2" charset="-79"/>
                      </a:endParaRPr>
                    </a:p>
                    <a:p>
                      <a:pPr algn="ctr"/>
                      <a:r>
                        <a:rPr lang="en-US" sz="700" dirty="0">
                          <a:solidFill>
                            <a:schemeClr val="tx1"/>
                          </a:solidFill>
                          <a:latin typeface="+mn-lt"/>
                          <a:cs typeface="Amatic SC" panose="00000500000000000000" pitchFamily="2" charset="-79"/>
                        </a:rPr>
                        <a:t>Assess pencil grip and mark making.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mn-lt"/>
                          <a:cs typeface="Amatic SC" panose="00000500000000000000" pitchFamily="2" charset="-79"/>
                        </a:rPr>
                        <a:t>Pencil Grip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t>Engage children in structured activities: guide them in what to draw, write or copy.  </a:t>
                      </a:r>
                      <a:r>
                        <a:rPr lang="en-US" sz="700" dirty="0">
                          <a:solidFill>
                            <a:schemeClr val="tx1"/>
                          </a:solidFill>
                          <a:latin typeface="+mn-lt"/>
                          <a:cs typeface="Amatic SC" panose="00000500000000000000" pitchFamily="2" charset="-79"/>
                        </a:rPr>
                        <a:t>Teach and model correct letter 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mn-lt"/>
                          <a:cs typeface="Amatic SC" panose="00000500000000000000" pitchFamily="2" charset="-79"/>
                        </a:rPr>
                        <a:t>Putting on coats and zips.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mn-lt"/>
                          <a:cs typeface="Amatic SC" panose="00000500000000000000" pitchFamily="2" charset="-79"/>
                        </a:rPr>
                        <a:t>Fine motor opportunities in provision- threading, cutting, weaving, playdough, pegging, tweezers etc.</a:t>
                      </a:r>
                    </a:p>
                    <a:p>
                      <a:pPr algn="ctr"/>
                      <a:r>
                        <a:rPr lang="en-US" sz="700" dirty="0">
                          <a:solidFill>
                            <a:schemeClr val="tx1"/>
                          </a:solidFill>
                        </a:rPr>
                        <a:t>Handle tools, objects, construction and malleable materials with increasing control</a:t>
                      </a:r>
                    </a:p>
                    <a:p>
                      <a:pPr algn="ctr"/>
                      <a:r>
                        <a:rPr lang="en-US" sz="700" dirty="0"/>
                        <a:t>Encourage children to draw freely.</a:t>
                      </a:r>
                    </a:p>
                    <a:p>
                      <a:pPr algn="ctr"/>
                      <a:r>
                        <a:rPr lang="en-US" sz="700" b="0" i="0" kern="1200" dirty="0">
                          <a:solidFill>
                            <a:schemeClr val="dk1"/>
                          </a:solidFill>
                          <a:effectLst/>
                          <a:latin typeface="+mn-lt"/>
                          <a:ea typeface="+mn-ea"/>
                          <a:cs typeface="+mn-cs"/>
                        </a:rPr>
                        <a:t>Holding Small Items .</a:t>
                      </a:r>
                    </a:p>
                    <a:p>
                      <a:pPr algn="ctr"/>
                      <a:r>
                        <a:rPr lang="en-US" sz="700" b="0" i="0" kern="1200" dirty="0">
                          <a:solidFill>
                            <a:schemeClr val="dk1"/>
                          </a:solidFill>
                          <a:effectLst/>
                          <a:latin typeface="+mn-lt"/>
                          <a:ea typeface="+mn-ea"/>
                          <a:cs typeface="+mn-cs"/>
                        </a:rPr>
                        <a:t>Button Clothing / zips</a:t>
                      </a:r>
                    </a:p>
                    <a:p>
                      <a:pPr algn="ctr"/>
                      <a:r>
                        <a:rPr lang="en-US" sz="700" b="0" i="0" kern="1200" dirty="0">
                          <a:solidFill>
                            <a:schemeClr val="dk1"/>
                          </a:solidFill>
                          <a:effectLst/>
                          <a:latin typeface="+mn-lt"/>
                          <a:ea typeface="+mn-ea"/>
                          <a:cs typeface="+mn-cs"/>
                        </a:rPr>
                        <a:t>Cutting with Scissors- straight lines initially. </a:t>
                      </a:r>
                    </a:p>
                    <a:p>
                      <a:pPr algn="ctr"/>
                      <a:r>
                        <a:rPr lang="en-US" sz="700" dirty="0">
                          <a:solidFill>
                            <a:schemeClr val="tx1"/>
                          </a:solidFill>
                        </a:rPr>
                        <a:t>Hold pencil effectively with comfortable grip  (encouraging tripod).</a:t>
                      </a:r>
                    </a:p>
                    <a:p>
                      <a:pPr algn="ctr"/>
                      <a:r>
                        <a:rPr lang="en-US" sz="700" dirty="0">
                          <a:solidFill>
                            <a:schemeClr val="tx1"/>
                          </a:solidFill>
                        </a:rPr>
                        <a:t>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mn-lt"/>
                          <a:cs typeface="Amatic SC" panose="00000500000000000000" pitchFamily="2" charset="-79"/>
                        </a:rPr>
                        <a:t>Fine motor opportunities in provision- threading, cutting, weaving, playdough, pegging, tweezers etc. </a:t>
                      </a:r>
                    </a:p>
                    <a:p>
                      <a:pPr algn="ctr"/>
                      <a:r>
                        <a:rPr lang="en-US" sz="700" dirty="0">
                          <a:solidFill>
                            <a:schemeClr val="tx1"/>
                          </a:solidFill>
                        </a:rPr>
                        <a:t>Develop pencil grip and letter formation continually </a:t>
                      </a:r>
                    </a:p>
                    <a:p>
                      <a:pPr algn="ctr" fontAlgn="base"/>
                      <a:r>
                        <a:rPr lang="en-US" sz="700" b="0" i="0" kern="1200" dirty="0">
                          <a:solidFill>
                            <a:schemeClr val="dk1"/>
                          </a:solidFill>
                          <a:effectLst/>
                          <a:latin typeface="+mn-lt"/>
                          <a:ea typeface="+mn-ea"/>
                          <a:cs typeface="+mn-cs"/>
                        </a:rPr>
                        <a:t>Use one hand consistently for fine motor tasks</a:t>
                      </a:r>
                    </a:p>
                    <a:p>
                      <a:pPr algn="ctr" fontAlgn="base"/>
                      <a:r>
                        <a:rPr lang="en-US" sz="700" b="0" i="0" kern="1200" dirty="0">
                          <a:solidFill>
                            <a:schemeClr val="dk1"/>
                          </a:solidFill>
                          <a:effectLst/>
                          <a:latin typeface="+mn-lt"/>
                          <a:ea typeface="+mn-ea"/>
                          <a:cs typeface="+mn-cs"/>
                        </a:rPr>
                        <a:t>Increasing scissor control- cutting curved lines and shapes. </a:t>
                      </a:r>
                    </a:p>
                    <a:p>
                      <a:pPr algn="ctr" fontAlgn="base"/>
                      <a:r>
                        <a:rPr lang="en-US" sz="700" b="0" i="0" kern="1200" dirty="0">
                          <a:solidFill>
                            <a:schemeClr val="dk1"/>
                          </a:solidFill>
                          <a:effectLst/>
                          <a:latin typeface="+mn-lt"/>
                          <a:ea typeface="+mn-ea"/>
                          <a:cs typeface="+mn-cs"/>
                        </a:rPr>
                        <a:t>Draw pictures that are recognizable.</a:t>
                      </a:r>
                    </a:p>
                    <a:p>
                      <a:pPr algn="ctr" fontAlgn="base"/>
                      <a:r>
                        <a:rPr lang="en-US" sz="7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1925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PE Unit 1 Personal</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Finding a space</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Exploring movements, balance and control.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Coordination- footwork</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-Side step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-Gallop (leading with either foot)</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-Hop on either foot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-Skip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Static balance- one leg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-Stand still for 10 seconds</a:t>
                      </a:r>
                      <a:endParaRPr lang="en-GB" sz="7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PE Unit 2 Social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Dynamic balance to agility- jumping and landing</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-I can jump from 2 feet to 2 feet forwards, backwards and side to side.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Static balance- seated</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I can balance with</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-both hands and feet touching floor</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- 1 hand, 2 feet</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-2 hands, 1 foot</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- 1 hand, 1 foot</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-no hands or feet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Dance linked to Christmas performance </a:t>
                      </a:r>
                      <a:endParaRPr lang="en-GB" sz="7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Gymnastics- Movement and balance</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-Good control when moving</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-Good control when balancing</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-Good control when using small apparatus</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-Good control when using large apparatus</a:t>
                      </a:r>
                      <a:endParaRPr lang="en-GB" sz="700" dirty="0">
                        <a:effectLst/>
                        <a:latin typeface="+mn-lt"/>
                        <a:ea typeface="Calibri" panose="020F0502020204030204" pitchFamily="34" charset="0"/>
                        <a:cs typeface="Times New Roman" panose="02020603050405020304" pitchFamily="18" charset="0"/>
                      </a:endParaRPr>
                    </a:p>
                    <a:p>
                      <a:pPr>
                        <a:spcAft>
                          <a:spcPts val="0"/>
                        </a:spcAft>
                      </a:pPr>
                      <a:r>
                        <a:rPr lang="en-GB" sz="700" dirty="0">
                          <a:effectLst/>
                          <a:latin typeface="+mn-lt"/>
                          <a:ea typeface="Calibri" panose="020F0502020204030204" pitchFamily="34" charset="0"/>
                          <a:cs typeface="Arial" panose="020B0604020202020204" pitchFamily="34" charset="0"/>
                        </a:rPr>
                        <a:t>-Move equipment safely</a:t>
                      </a:r>
                      <a:endParaRPr lang="en-GB" sz="700" dirty="0">
                        <a:solidFill>
                          <a:schemeClr val="tx1"/>
                        </a:solidFill>
                        <a:latin typeface="+mn-lt"/>
                        <a:cs typeface="Amatic SC" panose="00000500000000000000" pitchFamily="2" charset="-79"/>
                      </a:endParaRPr>
                    </a:p>
                    <a:p>
                      <a:pPr algn="ctr"/>
                      <a:endParaRPr lang="en-GB" sz="7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PE Unit 4 Creative</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Coordination- Ball skills</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-Sit and roll a ball along the floor around my body using 2 hands</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Using 1 hand</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-Sit and roll a ball down to my toes and back up, then around my upper body using 2 hands</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-Stand and roll a ball down my toes and back up, then round my upper body using 2 hands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Counter balance- with a partner</a:t>
                      </a:r>
                      <a:endParaRPr lang="en-GB" sz="7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PE Unit 5 Physical</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Coordination- Sending and Receiving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-Roll a large ball and collect the rebound</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-Roll a small ball and collect the rebound</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-Throw a large ball and catch the rebound with 2 hands.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 </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Agility- reaction/response</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-React and catch a large ball dropped from shoulder height after 2 bounces.</a:t>
                      </a:r>
                      <a:endParaRPr lang="en-GB" sz="700" dirty="0">
                        <a:effectLst/>
                        <a:latin typeface="+mn-lt"/>
                        <a:ea typeface="Calibri" panose="020F0502020204030204" pitchFamily="34" charset="0"/>
                        <a:cs typeface="Times New Roman" panose="02020603050405020304" pitchFamily="18" charset="0"/>
                      </a:endParaRPr>
                    </a:p>
                    <a:p>
                      <a:pPr>
                        <a:spcAft>
                          <a:spcPts val="0"/>
                        </a:spcAft>
                      </a:pPr>
                      <a:r>
                        <a:rPr lang="en-GB" sz="700" dirty="0">
                          <a:effectLst/>
                          <a:latin typeface="+mn-lt"/>
                          <a:ea typeface="Calibri" panose="020F0502020204030204" pitchFamily="34" charset="0"/>
                          <a:cs typeface="Arial" panose="020B0604020202020204" pitchFamily="34" charset="0"/>
                        </a:rPr>
                        <a:t>-After 1 bounce.</a:t>
                      </a:r>
                      <a:endParaRPr lang="en-GB" sz="7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Real PE Unit 6 Health and fitness</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Agility- Ball Chasing</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-Roll a ball, chase and collect it in a balances position facing the opposite direction</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-Chase a ball rolled by a partner and collect it in a balanced position facing the opposite direction.</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Static Balance- Floor Work</a:t>
                      </a:r>
                      <a:endParaRPr lang="en-GB" sz="7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700" dirty="0">
                          <a:effectLst/>
                          <a:latin typeface="+mn-lt"/>
                          <a:ea typeface="Calibri" panose="020F0502020204030204" pitchFamily="34" charset="0"/>
                          <a:cs typeface="Arial" panose="020B0604020202020204" pitchFamily="34" charset="0"/>
                        </a:rPr>
                        <a:t>-Hold a mini-front support position</a:t>
                      </a:r>
                      <a:endParaRPr lang="en-GB" sz="700" dirty="0">
                        <a:effectLst/>
                        <a:latin typeface="+mn-lt"/>
                        <a:ea typeface="Calibri" panose="020F0502020204030204" pitchFamily="34" charset="0"/>
                        <a:cs typeface="Times New Roman" panose="02020603050405020304" pitchFamily="18" charset="0"/>
                      </a:endParaRPr>
                    </a:p>
                    <a:p>
                      <a:pPr>
                        <a:spcAft>
                          <a:spcPts val="0"/>
                        </a:spcAft>
                      </a:pPr>
                      <a:r>
                        <a:rPr lang="en-GB" sz="700" dirty="0">
                          <a:effectLst/>
                          <a:latin typeface="+mn-lt"/>
                          <a:ea typeface="Calibri" panose="020F0502020204030204" pitchFamily="34" charset="0"/>
                          <a:cs typeface="Arial" panose="020B0604020202020204" pitchFamily="34" charset="0"/>
                        </a:rPr>
                        <a:t>-Reach round and point to the ceiling with either hand in a mini-front position. </a:t>
                      </a:r>
                      <a:endParaRPr lang="en-GB" sz="7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53255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900" b="1" dirty="0">
                          <a:solidFill>
                            <a:schemeClr val="tx1"/>
                          </a:solidFill>
                          <a:latin typeface="+mn-lt"/>
                          <a:cs typeface="Amatic SC" panose="00000500000000000000" pitchFamily="2" charset="-79"/>
                        </a:rPr>
                        <a:t>CONTINUOUS</a:t>
                      </a:r>
                      <a:r>
                        <a:rPr lang="en-US" sz="900" b="1" baseline="0" dirty="0">
                          <a:solidFill>
                            <a:schemeClr val="tx1"/>
                          </a:solidFill>
                          <a:latin typeface="+mn-lt"/>
                          <a:cs typeface="Amatic SC" panose="00000500000000000000" pitchFamily="2" charset="-79"/>
                        </a:rPr>
                        <a:t> PROVISION</a:t>
                      </a:r>
                    </a:p>
                    <a:p>
                      <a:pPr algn="l"/>
                      <a:r>
                        <a:rPr lang="en-US" sz="800" b="1" baseline="0" dirty="0">
                          <a:solidFill>
                            <a:schemeClr val="tx1"/>
                          </a:solidFill>
                          <a:latin typeface="+mn-lt"/>
                          <a:cs typeface="Amatic SC" panose="00000500000000000000" pitchFamily="2" charset="-79"/>
                        </a:rPr>
                        <a:t>Indoors- </a:t>
                      </a:r>
                      <a:r>
                        <a:rPr lang="en-US" sz="800" b="0" baseline="0" dirty="0">
                          <a:solidFill>
                            <a:schemeClr val="tx1"/>
                          </a:solidFill>
                          <a:latin typeface="+mn-lt"/>
                          <a:cs typeface="Amatic SC" panose="00000500000000000000" pitchFamily="2" charset="-79"/>
                        </a:rPr>
                        <a:t>Opportunities for fine motor daily. Cutting, mark making, pencil control, painting, drawing, letter formation, playdough, tweezers, weaving, threading, pegging, construction area.</a:t>
                      </a:r>
                    </a:p>
                    <a:p>
                      <a:pPr algn="l"/>
                      <a:r>
                        <a:rPr lang="en-US" sz="800" b="1" baseline="0" dirty="0">
                          <a:solidFill>
                            <a:schemeClr val="tx1"/>
                          </a:solidFill>
                          <a:latin typeface="+mn-lt"/>
                          <a:cs typeface="Amatic SC" panose="00000500000000000000" pitchFamily="2" charset="-79"/>
                        </a:rPr>
                        <a:t>Outside- </a:t>
                      </a:r>
                      <a:r>
                        <a:rPr lang="en-US" sz="800" b="0" baseline="0" dirty="0">
                          <a:solidFill>
                            <a:schemeClr val="tx1"/>
                          </a:solidFill>
                          <a:latin typeface="+mn-lt"/>
                          <a:cs typeface="Amatic SC" panose="00000500000000000000" pitchFamily="2" charset="-79"/>
                        </a:rPr>
                        <a:t>Trim trail, large wooden blocks, brooms, balance bikes, balls, obstacles courses equipment, crates, planks, den building, prams and wheelbarrows</a:t>
                      </a:r>
                      <a:endParaRPr lang="en-US" sz="800" b="1" baseline="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r h="701040">
                <a:tc vMerge="1">
                  <a:txBody>
                    <a:bodyPr/>
                    <a:lstStyle/>
                    <a:p>
                      <a:endParaRPr lang="en-GB"/>
                    </a:p>
                  </a:txBody>
                  <a:tcPr/>
                </a:tc>
                <a:tc gridSpan="6">
                  <a:txBody>
                    <a:bodyPr/>
                    <a:lstStyle/>
                    <a:p>
                      <a:pPr algn="l"/>
                      <a:r>
                        <a:rPr lang="en-US" sz="800" dirty="0"/>
                        <a:t>Revise and refine the fundamental movement skills they have already acquired: - rolling - crawling - walking - jumping - running - hopping - skipping – climbing</a:t>
                      </a:r>
                    </a:p>
                    <a:p>
                      <a:pPr algn="l"/>
                      <a:r>
                        <a:rPr lang="en-US" sz="800" dirty="0"/>
                        <a:t>Progress towards a more fluent style of moving, with developing control and grace.</a:t>
                      </a:r>
                    </a:p>
                    <a:p>
                      <a:pPr algn="l"/>
                      <a:r>
                        <a:rPr lang="en-US" sz="800" dirty="0"/>
                        <a:t>Develop the overall body strength, co-ordination, balance and agility needed to engage successfully with future physical education sessions and other physical disciplines including dance, gymnastics, sport and swimming.</a:t>
                      </a:r>
                    </a:p>
                    <a:p>
                      <a:pPr algn="l"/>
                      <a:r>
                        <a:rPr lang="en-US" sz="800" dirty="0"/>
                        <a:t>Develop their small motor skills so that they can use a range of tools competently, safely and confidently. Suggested tools: pencils for drawing and writing, paintbrushes, scissors, knives, forks and spoons. </a:t>
                      </a:r>
                    </a:p>
                    <a:p>
                      <a:pPr algn="l"/>
                      <a:r>
                        <a:rPr lang="en-US" sz="800" dirty="0"/>
                        <a:t>Use their core muscle strength to achieve a good posture when sitting at a table or sitting on the floor.</a:t>
                      </a:r>
                    </a:p>
                    <a:p>
                      <a:pPr algn="l"/>
                      <a:r>
                        <a:rPr lang="en-US" sz="800" dirty="0"/>
                        <a:t>Confidently and safely use a range of large and small apparatus indoors and outside, alone and in a group. Develop overall body-strength, balance, co-ordination and agility.</a:t>
                      </a:r>
                    </a:p>
                    <a:p>
                      <a:pPr algn="l"/>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63477"/>
                  </a:ext>
                </a:extLst>
              </a:tr>
            </a:tbl>
          </a:graphicData>
        </a:graphic>
      </p:graphicFrame>
      <p:pic>
        <p:nvPicPr>
          <p:cNvPr id="2" name="Picture 1">
            <a:extLst>
              <a:ext uri="{FF2B5EF4-FFF2-40B4-BE49-F238E27FC236}">
                <a16:creationId xmlns:a16="http://schemas.microsoft.com/office/drawing/2014/main" id="{2BFB1E4B-775C-4BEC-8279-3CCAB3500165}"/>
              </a:ext>
            </a:extLst>
          </p:cNvPr>
          <p:cNvPicPr>
            <a:picLocks noChangeAspect="1"/>
          </p:cNvPicPr>
          <p:nvPr/>
        </p:nvPicPr>
        <p:blipFill>
          <a:blip r:embed="rId2"/>
          <a:stretch>
            <a:fillRect/>
          </a:stretch>
        </p:blipFill>
        <p:spPr>
          <a:xfrm>
            <a:off x="959092" y="55355"/>
            <a:ext cx="508201" cy="576980"/>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12484325"/>
              </p:ext>
            </p:extLst>
          </p:nvPr>
        </p:nvGraphicFramePr>
        <p:xfrm>
          <a:off x="429437" y="455888"/>
          <a:ext cx="11459364" cy="680753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endParaRPr lang="en-US" sz="800" b="0" dirty="0">
                        <a:latin typeface="Amatic SC" panose="00000500000000000000" pitchFamily="2" charset="-79"/>
                        <a:cs typeface="Amatic SC" panose="00000500000000000000" pitchFamily="2" charset="-79"/>
                      </a:endParaRPr>
                    </a:p>
                    <a:p>
                      <a:pPr algn="ctr"/>
                      <a:r>
                        <a:rPr lang="en-US" sz="800" b="0" dirty="0">
                          <a:latin typeface="+mn-lt"/>
                          <a:cs typeface="Amatic SC" panose="00000500000000000000" pitchFamily="2" charset="-79"/>
                        </a:rPr>
                        <a:t>Children will read weekly with an adult. This may be in guided groups or individually. The focus of these sessions may be on comprehension or word reading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differentiated groups for Read Write Inc. from Autumn 2. </a:t>
                      </a:r>
                    </a:p>
                    <a:p>
                      <a:pPr algn="ctr"/>
                      <a:r>
                        <a:rPr lang="en-US" sz="800" b="0" i="0" kern="1200" dirty="0">
                          <a:solidFill>
                            <a:schemeClr val="dk1"/>
                          </a:solidFill>
                          <a:effectLst/>
                          <a:latin typeface="+mn-lt"/>
                          <a:ea typeface="+mn-ea"/>
                          <a:cs typeface="+mn-cs"/>
                        </a:rPr>
                        <a:t>Red words will be introduced weekly.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kern="1200" dirty="0">
                          <a:solidFill>
                            <a:schemeClr val="dk1"/>
                          </a:solidFill>
                          <a:effectLst/>
                          <a:latin typeface="+mn-lt"/>
                          <a:ea typeface="+mn-ea"/>
                          <a:cs typeface="+mn-cs"/>
                        </a:rPr>
                        <a:t>I can show a preference for a book, song or rhyme.</a:t>
                      </a:r>
                    </a:p>
                    <a:p>
                      <a:pPr algn="ctr"/>
                      <a:endParaRPr lang="en-GB" sz="900" kern="1200" dirty="0">
                        <a:solidFill>
                          <a:schemeClr val="dk1"/>
                        </a:solidFill>
                        <a:effectLst/>
                        <a:latin typeface="+mn-lt"/>
                        <a:ea typeface="+mn-ea"/>
                        <a:cs typeface="+mn-cs"/>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handle books correctly and follow print left to right, top to bottom</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 can locate the title</a:t>
                      </a:r>
                    </a:p>
                    <a:p>
                      <a:pPr algn="ctr"/>
                      <a:endParaRPr lang="en-GB" sz="9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1000"/>
                        </a:spcAft>
                      </a:pPr>
                      <a:r>
                        <a:rPr lang="en-GB" sz="900" kern="1200" dirty="0">
                          <a:solidFill>
                            <a:schemeClr val="dk1"/>
                          </a:solidFill>
                          <a:effectLst/>
                          <a:latin typeface="+mn-lt"/>
                          <a:ea typeface="+mn-ea"/>
                          <a:cs typeface="+mn-cs"/>
                        </a:rPr>
                        <a:t>I can talk about events and characters in a story read to me.</a:t>
                      </a:r>
                    </a:p>
                    <a:p>
                      <a:pPr algn="ctr">
                        <a:lnSpc>
                          <a:spcPct val="115000"/>
                        </a:lnSpc>
                        <a:spcAft>
                          <a:spcPts val="1000"/>
                        </a:spcAft>
                      </a:pPr>
                      <a:r>
                        <a:rPr lang="en-GB" sz="900" kern="1200" dirty="0">
                          <a:solidFill>
                            <a:schemeClr val="dk1"/>
                          </a:solidFill>
                          <a:effectLst/>
                          <a:latin typeface="+mn-lt"/>
                          <a:ea typeface="+mn-ea"/>
                          <a:cs typeface="+mn-cs"/>
                        </a:rPr>
                        <a:t>I can join in with rhymes and stories.  I can fill in missing words from well-known rhymes</a:t>
                      </a:r>
                      <a:endParaRPr lang="en-GB" sz="900" i="1" kern="1200" dirty="0">
                        <a:solidFill>
                          <a:schemeClr val="dk1"/>
                        </a:solidFill>
                        <a:effectLst/>
                        <a:latin typeface="+mn-lt"/>
                        <a:ea typeface="+mn-ea"/>
                        <a:cs typeface="+mn-cs"/>
                      </a:endParaRPr>
                    </a:p>
                    <a:p>
                      <a:pPr algn="ctr">
                        <a:lnSpc>
                          <a:spcPct val="115000"/>
                        </a:lnSpc>
                        <a:spcAft>
                          <a:spcPts val="1000"/>
                        </a:spcAft>
                      </a:pPr>
                      <a:endParaRPr lang="en-GB" sz="900" i="1"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can show interest and answer  simple questions about the text</a:t>
                      </a:r>
                      <a:endParaRPr lang="en-GB" sz="900" dirty="0">
                        <a:solidFill>
                          <a:schemeClr val="tx1"/>
                        </a:solidFill>
                        <a:latin typeface="+mn-lt"/>
                        <a:cs typeface="Amatic SC" panose="00000500000000000000" pitchFamily="2" charset="-79"/>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n-GB" sz="900" kern="1200" dirty="0">
                          <a:solidFill>
                            <a:schemeClr val="dk1"/>
                          </a:solidFill>
                          <a:effectLst/>
                          <a:latin typeface="+mn-lt"/>
                          <a:ea typeface="+mn-ea"/>
                          <a:cs typeface="+mn-cs"/>
                        </a:rPr>
                        <a:t>I use words that I know to check my reading makes sense</a:t>
                      </a: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900" kern="1200" dirty="0">
                          <a:solidFill>
                            <a:schemeClr val="dk1"/>
                          </a:solidFill>
                          <a:effectLst/>
                          <a:latin typeface="+mn-lt"/>
                          <a:ea typeface="+mn-ea"/>
                          <a:cs typeface="+mn-cs"/>
                        </a:rPr>
                        <a:t>I can demonstrate understanding when talking about what I have read</a:t>
                      </a:r>
                    </a:p>
                    <a:p>
                      <a:pPr algn="ctr">
                        <a:spcAft>
                          <a:spcPts val="0"/>
                        </a:spcAft>
                      </a:pPr>
                      <a:endParaRPr lang="en-GB" sz="9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repeat words or phrases to check my reading</a:t>
                      </a:r>
                      <a:endParaRPr lang="en-GB" sz="900" i="1" dirty="0">
                        <a:effectLst/>
                        <a:latin typeface="+mn-lt"/>
                        <a:ea typeface="Calibri" panose="020F0502020204030204" pitchFamily="34" charset="0"/>
                        <a:cs typeface="Times New Roman" panose="02020603050405020304" pitchFamily="18" charset="0"/>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900" dirty="0">
                          <a:effectLst/>
                          <a:latin typeface="+mn-lt"/>
                          <a:ea typeface="Calibri" panose="020F0502020204030204" pitchFamily="34" charset="0"/>
                          <a:cs typeface="Times New Roman" panose="02020603050405020304" pitchFamily="18" charset="0"/>
                        </a:rPr>
                        <a:t>I am beginning to notice if my reading makes sense and looks right</a:t>
                      </a:r>
                    </a:p>
                    <a:p>
                      <a:pPr algn="ctr">
                        <a:spcAft>
                          <a:spcPts val="0"/>
                        </a:spcAft>
                      </a:pPr>
                      <a:r>
                        <a:rPr lang="en-GB" sz="900" dirty="0">
                          <a:effectLst/>
                          <a:latin typeface="+mn-lt"/>
                          <a:ea typeface="Calibri" panose="020F0502020204030204" pitchFamily="34" charset="0"/>
                          <a:cs typeface="Times New Roman" panose="02020603050405020304" pitchFamily="18" charset="0"/>
                        </a:rPr>
                        <a:t>I think about what I already know to help me with my 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say rhymes by heart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sometimes notice errors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know that illustrations can help me make sense of my reading</a:t>
                      </a:r>
                      <a:endParaRPr lang="en-GB" sz="900" dirty="0">
                        <a:solidFill>
                          <a:schemeClr val="tx1"/>
                        </a:solidFill>
                        <a:latin typeface="+mn-lt"/>
                        <a:cs typeface="Amatic SC" panose="00000500000000000000" pitchFamily="2" charset="-79"/>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I can demonstrate understanding of what has been read to me by retelling stories and narratives using my own words and recently introduced vocabulary (ELG)</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n-lt"/>
                          <a:ea typeface="+mn-ea"/>
                          <a:cs typeface="+mn-cs"/>
                        </a:rPr>
                        <a:t>I can use and understand recently introduced vocabulary during discussions about stories, non-fiction, rhymes and poems and during role-play (ELG)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r>
                        <a:rPr lang="en-GB" sz="9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Whole</a:t>
                      </a:r>
                      <a:r>
                        <a:rPr lang="en-GB" sz="900" baseline="0" dirty="0">
                          <a:solidFill>
                            <a:schemeClr val="tx1"/>
                          </a:solidFill>
                          <a:effectLst/>
                          <a:latin typeface="+mn-lt"/>
                          <a:ea typeface="Calibri" panose="020F0502020204030204" pitchFamily="34" charset="0"/>
                          <a:cs typeface="Amatic SC" panose="00000500000000000000" pitchFamily="2" charset="-79"/>
                        </a:rPr>
                        <a:t> class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individual letters by saying the sounds for them.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Begin to blend sounds into words, so that they can read short words made up of known letter-sound correspondences (orally blending initially).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8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900" kern="1200" dirty="0">
                        <a:solidFill>
                          <a:schemeClr val="dk1"/>
                        </a:solidFill>
                        <a:effectLst/>
                        <a:latin typeface="+mn-lt"/>
                        <a:ea typeface="+mn-ea"/>
                        <a:cs typeface="+mn-cs"/>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individual letters by saying the sounds for them.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Begin to blend sounds into words, so that they can read short words made up of known letter-sound correspondences (orally blending initially).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900" kern="1200" dirty="0">
                        <a:solidFill>
                          <a:schemeClr val="dk1"/>
                        </a:solidFill>
                        <a:effectLst/>
                        <a:latin typeface="+mn-lt"/>
                        <a:ea typeface="+mn-ea"/>
                        <a:cs typeface="+mn-cs"/>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800" dirty="0"/>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r>
                        <a:rPr lang="en-GB" sz="9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0"/>
                        </a:spcAft>
                      </a:pP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Read some letter groups that each represent one sound and say sounds for them. </a:t>
                      </a:r>
                    </a:p>
                    <a:p>
                      <a:pPr algn="ctr">
                        <a:lnSpc>
                          <a:spcPct val="107000"/>
                        </a:lnSpc>
                        <a:spcAft>
                          <a:spcPts val="0"/>
                        </a:spcAft>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algn="ctr">
                        <a:lnSpc>
                          <a:spcPct val="107000"/>
                        </a:lnSpc>
                        <a:spcAft>
                          <a:spcPts val="0"/>
                        </a:spcAft>
                      </a:pPr>
                      <a:endParaRPr lang="en-GB" sz="900" dirty="0">
                        <a:solidFill>
                          <a:schemeClr val="tx1"/>
                        </a:solidFill>
                        <a:effectLst/>
                        <a:latin typeface="+mn-lt"/>
                        <a:ea typeface="Calibri" panose="020F0502020204030204" pitchFamily="34" charset="0"/>
                        <a:cs typeface="Amatic SC" panose="00000500000000000000" pitchFamily="2" charset="-79"/>
                      </a:endParaRP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Read some letter groups that each represent one sound and say sounds for them. </a:t>
                      </a:r>
                    </a:p>
                    <a:p>
                      <a:pPr algn="ctr">
                        <a:lnSpc>
                          <a:spcPct val="107000"/>
                        </a:lnSpc>
                        <a:spcAft>
                          <a:spcPts val="0"/>
                        </a:spcAft>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p>
                      <a:pPr algn="ctr">
                        <a:lnSpc>
                          <a:spcPct val="107000"/>
                        </a:lnSpc>
                        <a:spcAft>
                          <a:spcPts val="0"/>
                        </a:spcAft>
                      </a:pPr>
                      <a:endParaRPr lang="en-GB" sz="9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900" b="1" dirty="0">
                          <a:solidFill>
                            <a:schemeClr val="tx1"/>
                          </a:solidFill>
                          <a:effectLst/>
                          <a:latin typeface="+mn-lt"/>
                          <a:ea typeface="Calibri" panose="020F0502020204030204" pitchFamily="34" charset="0"/>
                          <a:cs typeface="Amatic SC" panose="00000500000000000000" pitchFamily="2" charset="-79"/>
                        </a:rPr>
                        <a:t>Phonic Sounds: </a:t>
                      </a:r>
                      <a:r>
                        <a:rPr lang="en-GB" sz="9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Differentiated groups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Read simple phrases and sentences made up of words with known letter-sound correspondences and, where necessary, a few exception words.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Reread books to build up their confidence in word reading, their fluency and their understanding and enjoyment.</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effectLst/>
                        <a:latin typeface="+mn-lt"/>
                        <a:ea typeface="Calibri" panose="020F0502020204030204" pitchFamily="34" charset="0"/>
                        <a:cs typeface="Amatic SC" panose="00000500000000000000" pitchFamily="2" charset="-79"/>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Read a few common exception words matched to the school’s phonic programme. </a:t>
                      </a:r>
                    </a:p>
                    <a:p>
                      <a:pPr algn="l">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Read simple phrases and sentences made up of words with known letter-sound correspondences and, where necessary, a few exception words. </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Reread books to build up their confidence in word reading, their fluency and their understanding and enjoyment.</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2" name="Picture 1">
            <a:extLst>
              <a:ext uri="{FF2B5EF4-FFF2-40B4-BE49-F238E27FC236}">
                <a16:creationId xmlns:a16="http://schemas.microsoft.com/office/drawing/2014/main" id="{8F1823F6-C566-490A-9034-153AFE6CD3C9}"/>
              </a:ext>
            </a:extLst>
          </p:cNvPr>
          <p:cNvPicPr>
            <a:picLocks noChangeAspect="1"/>
          </p:cNvPicPr>
          <p:nvPr/>
        </p:nvPicPr>
        <p:blipFill>
          <a:blip r:embed="rId3"/>
          <a:stretch>
            <a:fillRect/>
          </a:stretch>
        </p:blipFill>
        <p:spPr>
          <a:xfrm>
            <a:off x="838200" y="228543"/>
            <a:ext cx="646814" cy="734353"/>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17826169"/>
              </p:ext>
            </p:extLst>
          </p:nvPr>
        </p:nvGraphicFramePr>
        <p:xfrm>
          <a:off x="366318" y="407143"/>
          <a:ext cx="11459364" cy="626019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1738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76181">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3064190">
                <a:tc rowSpan="2">
                  <a:txBody>
                    <a:bodyPr/>
                    <a:lstStyle/>
                    <a:p>
                      <a:pPr algn="ctr"/>
                      <a:r>
                        <a:rPr lang="en-US" sz="3600" b="0" dirty="0">
                          <a:latin typeface="Amatic SC" panose="00000500000000000000" pitchFamily="2" charset="-79"/>
                          <a:cs typeface="Amatic SC" panose="00000500000000000000" pitchFamily="2" charset="-79"/>
                        </a:rPr>
                        <a:t>Writing </a:t>
                      </a:r>
                    </a:p>
                    <a:p>
                      <a:pPr algn="ctr"/>
                      <a:r>
                        <a:rPr lang="en-US" sz="1800" b="0" dirty="0">
                          <a:latin typeface="Amatic SC" panose="00000500000000000000" pitchFamily="2" charset="-79"/>
                          <a:cs typeface="Amatic SC" panose="00000500000000000000" pitchFamily="2" charset="-79"/>
                        </a:rPr>
                        <a:t>Talk 4 Writing used in autumn term</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Gaps sessions spring and summer term</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Weekly mag Monday session focusing on mark making/writing</a:t>
                      </a:r>
                    </a:p>
                    <a:p>
                      <a:pPr algn="ctr"/>
                      <a:endParaRPr lang="en-US" sz="18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DM Statements- In reception, children will be learning to…</a:t>
                      </a:r>
                      <a:endParaRPr kumimoji="0" lang="en-GB"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algn="ctr"/>
                      <a:r>
                        <a:rPr lang="en-GB" sz="900" kern="1200" dirty="0">
                          <a:solidFill>
                            <a:schemeClr val="dk1"/>
                          </a:solidFill>
                          <a:effectLst/>
                          <a:latin typeface="+mn-lt"/>
                          <a:ea typeface="+mn-ea"/>
                          <a:cs typeface="+mn-cs"/>
                        </a:rPr>
                        <a:t>Little Red Hen</a:t>
                      </a:r>
                    </a:p>
                    <a:p>
                      <a:pPr algn="ctr"/>
                      <a:endParaRPr lang="en-GB" sz="900" kern="1200" dirty="0">
                        <a:solidFill>
                          <a:schemeClr val="tx1"/>
                        </a:solidFill>
                        <a:effectLst/>
                        <a:latin typeface="+mn-lt"/>
                        <a:ea typeface="+mn-ea"/>
                        <a:cs typeface="Amatic SC" panose="00000500000000000000" pitchFamily="2" charset="-79"/>
                      </a:endParaRPr>
                    </a:p>
                    <a:p>
                      <a:pPr algn="ctr"/>
                      <a:r>
                        <a:rPr lang="en-GB" sz="900" kern="1200" dirty="0">
                          <a:solidFill>
                            <a:schemeClr val="tx1"/>
                          </a:solidFill>
                          <a:effectLst/>
                          <a:latin typeface="+mn-lt"/>
                          <a:ea typeface="+mn-ea"/>
                          <a:cs typeface="Amatic SC" panose="00000500000000000000" pitchFamily="2" charset="-79"/>
                        </a:rPr>
                        <a:t>Talk 4 Writing </a:t>
                      </a:r>
                    </a:p>
                    <a:p>
                      <a:pPr algn="ctr"/>
                      <a:endParaRPr lang="en-GB" sz="900" kern="1200" dirty="0">
                        <a:solidFill>
                          <a:schemeClr val="tx1"/>
                        </a:solidFill>
                        <a:effectLst/>
                        <a:latin typeface="+mn-lt"/>
                        <a:ea typeface="+mn-ea"/>
                        <a:cs typeface="Amatic SC" panose="00000500000000000000" pitchFamily="2" charset="-79"/>
                      </a:endParaRPr>
                    </a:p>
                    <a:p>
                      <a:pPr algn="ctr"/>
                      <a:r>
                        <a:rPr lang="en-GB" sz="900" kern="1200" dirty="0">
                          <a:solidFill>
                            <a:schemeClr val="tx1"/>
                          </a:solidFill>
                          <a:effectLst/>
                          <a:latin typeface="+mn-lt"/>
                          <a:ea typeface="+mn-ea"/>
                          <a:cs typeface="Amatic SC" panose="00000500000000000000" pitchFamily="2" charset="-79"/>
                        </a:rPr>
                        <a:t>Assess dominant hand, grip and mark making for baseline (name writing and drawing picture of self). </a:t>
                      </a:r>
                    </a:p>
                    <a:p>
                      <a:pPr algn="ctr"/>
                      <a:endParaRPr lang="en-GB" sz="900" kern="1200" dirty="0">
                        <a:solidFill>
                          <a:schemeClr val="tx1"/>
                        </a:solidFill>
                        <a:effectLst/>
                        <a:latin typeface="+mn-lt"/>
                        <a:ea typeface="+mn-ea"/>
                        <a:cs typeface="Amatic SC" panose="00000500000000000000" pitchFamily="2" charset="-79"/>
                      </a:endParaRPr>
                    </a:p>
                    <a:p>
                      <a:pPr algn="ctr"/>
                      <a:r>
                        <a:rPr lang="en-GB" sz="900" kern="1200" dirty="0">
                          <a:solidFill>
                            <a:schemeClr val="tx1"/>
                          </a:solidFill>
                          <a:effectLst/>
                          <a:latin typeface="+mn-lt"/>
                          <a:ea typeface="+mn-ea"/>
                          <a:cs typeface="Amatic SC" panose="00000500000000000000" pitchFamily="2" charset="-79"/>
                        </a:rPr>
                        <a:t>Mark making (plenty of opportunities in provision). </a:t>
                      </a:r>
                    </a:p>
                    <a:p>
                      <a:pPr algn="ctr"/>
                      <a:r>
                        <a:rPr lang="en-GB" sz="900" kern="1200" dirty="0">
                          <a:solidFill>
                            <a:schemeClr val="tx1"/>
                          </a:solidFill>
                          <a:effectLst/>
                          <a:latin typeface="+mn-lt"/>
                          <a:ea typeface="+mn-ea"/>
                          <a:cs typeface="Amatic SC" panose="00000500000000000000" pitchFamily="2" charset="-79"/>
                        </a:rPr>
                        <a:t>Giving meaning to marks. </a:t>
                      </a:r>
                    </a:p>
                    <a:p>
                      <a:pPr algn="ctr"/>
                      <a:r>
                        <a:rPr lang="en-GB" sz="900" kern="1200" dirty="0">
                          <a:solidFill>
                            <a:schemeClr val="tx1"/>
                          </a:solidFill>
                          <a:effectLst/>
                          <a:latin typeface="+mn-lt"/>
                          <a:ea typeface="+mn-ea"/>
                          <a:cs typeface="Amatic SC" panose="00000500000000000000" pitchFamily="2" charset="-79"/>
                        </a:rPr>
                        <a:t>Beginning to label- initial sounds.</a:t>
                      </a:r>
                    </a:p>
                    <a:p>
                      <a:pPr algn="ctr"/>
                      <a:r>
                        <a:rPr lang="en-GB" sz="900" kern="1200" dirty="0">
                          <a:solidFill>
                            <a:schemeClr val="tx1"/>
                          </a:solidFill>
                          <a:effectLst/>
                          <a:latin typeface="+mn-lt"/>
                          <a:ea typeface="+mn-ea"/>
                          <a:cs typeface="Amatic SC" panose="00000500000000000000" pitchFamily="2" charset="-79"/>
                        </a:rPr>
                        <a:t>Name writing. </a:t>
                      </a:r>
                    </a:p>
                    <a:p>
                      <a:pPr algn="ctr"/>
                      <a:r>
                        <a:rPr lang="en-GB" sz="900" kern="1200" dirty="0">
                          <a:solidFill>
                            <a:schemeClr val="tx1"/>
                          </a:solidFill>
                          <a:effectLst/>
                          <a:latin typeface="+mn-lt"/>
                          <a:ea typeface="+mn-ea"/>
                          <a:cs typeface="Amatic SC" panose="00000500000000000000" pitchFamily="2" charset="-79"/>
                        </a:rPr>
                        <a:t>Story mapping.</a:t>
                      </a:r>
                    </a:p>
                    <a:p>
                      <a:pPr algn="ctr"/>
                      <a:r>
                        <a:rPr lang="en-GB" sz="900" kern="1200" dirty="0">
                          <a:solidFill>
                            <a:schemeClr val="tx1"/>
                          </a:solidFill>
                          <a:effectLst/>
                          <a:latin typeface="+mn-lt"/>
                          <a:ea typeface="+mn-ea"/>
                          <a:cs typeface="Amatic SC" panose="00000500000000000000" pitchFamily="2" charset="-79"/>
                        </a:rPr>
                        <a:t>Writing for a purpose in role play (mark making). </a:t>
                      </a:r>
                    </a:p>
                    <a:p>
                      <a:pPr algn="ctr"/>
                      <a:endParaRPr lang="en-GB" sz="900" kern="1200" dirty="0">
                        <a:solidFill>
                          <a:schemeClr val="tx1"/>
                        </a:solidFill>
                        <a:effectLst/>
                        <a:latin typeface="+mn-lt"/>
                        <a:ea typeface="+mn-ea"/>
                        <a:cs typeface="Amatic SC" panose="00000500000000000000" pitchFamily="2" charset="-79"/>
                      </a:endParaRPr>
                    </a:p>
                    <a:p>
                      <a:pPr algn="ctr"/>
                      <a:r>
                        <a:rPr lang="en-GB" sz="900" kern="1200" dirty="0">
                          <a:solidFill>
                            <a:schemeClr val="tx1"/>
                          </a:solidFill>
                          <a:effectLst/>
                          <a:latin typeface="+mn-lt"/>
                          <a:ea typeface="+mn-ea"/>
                          <a:cs typeface="Amatic SC" panose="00000500000000000000" pitchFamily="2" charset="-79"/>
                        </a:rPr>
                        <a:t>Begin to introduce ‘red words’- I, no,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effectLst/>
                          <a:latin typeface="+mn-lt"/>
                          <a:ea typeface="Calibri" panose="020F0502020204030204" pitchFamily="34" charset="0"/>
                          <a:cs typeface="Amatic SC" panose="00000500000000000000" pitchFamily="2" charset="-79"/>
                        </a:rPr>
                        <a:t>Talk 4 Writing</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effectLst/>
                          <a:latin typeface="+mn-lt"/>
                          <a:ea typeface="Calibri" panose="020F0502020204030204" pitchFamily="34" charset="0"/>
                          <a:cs typeface="Amatic SC" panose="00000500000000000000" pitchFamily="2" charset="-79"/>
                        </a:rPr>
                        <a:t>Writing and labelling using VC and CVC words (initial and end sounds with possibly middle sound).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effectLst/>
                          <a:latin typeface="+mn-lt"/>
                          <a:ea typeface="Calibri" panose="020F0502020204030204" pitchFamily="34" charset="0"/>
                          <a:cs typeface="Amatic SC" panose="00000500000000000000" pitchFamily="2" charset="-79"/>
                        </a:rPr>
                        <a:t>Mark making/ writing opportunities in provision.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effectLst/>
                          <a:latin typeface="+mn-lt"/>
                          <a:ea typeface="Calibri" panose="020F0502020204030204" pitchFamily="34" charset="0"/>
                          <a:cs typeface="Amatic SC" panose="00000500000000000000" pitchFamily="2" charset="-79"/>
                        </a:rPr>
                        <a:t>Writing lists and letters to Santa</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Writing for a purpose in role play (mark making).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Introduce next set of ‘red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900" baseline="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algn="ctr">
                        <a:lnSpc>
                          <a:spcPct val="115000"/>
                        </a:lnSpc>
                        <a:spcAft>
                          <a:spcPts val="0"/>
                        </a:spcAft>
                      </a:pPr>
                      <a:r>
                        <a:rPr lang="en-GB" sz="900" dirty="0">
                          <a:solidFill>
                            <a:schemeClr val="tx1"/>
                          </a:solidFill>
                          <a:effectLst/>
                          <a:latin typeface="+mn-lt"/>
                          <a:ea typeface="Calibri" panose="020F0502020204030204" pitchFamily="34" charset="0"/>
                          <a:cs typeface="Amatic SC" panose="00000500000000000000" pitchFamily="2" charset="-79"/>
                        </a:rPr>
                        <a:t>Lost and Found</a:t>
                      </a:r>
                    </a:p>
                    <a:p>
                      <a:pPr algn="ctr">
                        <a:lnSpc>
                          <a:spcPct val="115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r>
                        <a:rPr lang="en-GB" sz="900" dirty="0" err="1">
                          <a:solidFill>
                            <a:schemeClr val="tx1"/>
                          </a:solidFill>
                          <a:effectLst/>
                          <a:latin typeface="+mn-lt"/>
                          <a:ea typeface="Calibri" panose="020F0502020204030204" pitchFamily="34" charset="0"/>
                          <a:cs typeface="Amatic SC" panose="00000500000000000000" pitchFamily="2" charset="-79"/>
                        </a:rPr>
                        <a:t>GaPs</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Writing and labelling using CVC, CCVC and CVCC words. </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Begin to write captions and short sentences. </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Writing for a purpose in provision- beginning to make phonetically plausible attempts at words. </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algn="ctr">
                        <a:lnSpc>
                          <a:spcPct val="115000"/>
                        </a:lnSpc>
                        <a:spcAft>
                          <a:spcPts val="0"/>
                        </a:spcAft>
                      </a:pPr>
                      <a:r>
                        <a:rPr lang="en-GB" sz="9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Handa’s</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Surprise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900" dirty="0" err="1">
                          <a:solidFill>
                            <a:schemeClr val="tx1"/>
                          </a:solidFill>
                          <a:effectLst/>
                          <a:latin typeface="+mn-lt"/>
                          <a:ea typeface="Calibri" panose="020F0502020204030204" pitchFamily="34" charset="0"/>
                          <a:cs typeface="Amatic SC" panose="00000500000000000000" pitchFamily="2" charset="-79"/>
                        </a:rPr>
                        <a:t>GaPs</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Writing and labelling using CVC, CCVC and CVCC words. </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Begin to write captions and short sentences. </a:t>
                      </a:r>
                    </a:p>
                    <a:p>
                      <a:pPr algn="ctr">
                        <a:lnSpc>
                          <a:spcPct val="107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Writing for a purpose in provision- beginning to make phonetically plausible attempts at words. </a:t>
                      </a:r>
                    </a:p>
                    <a:p>
                      <a:pPr algn="ctr">
                        <a:lnSpc>
                          <a:spcPct val="107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0" kern="1200" dirty="0">
                          <a:solidFill>
                            <a:schemeClr val="tx1"/>
                          </a:solidFill>
                          <a:effectLst/>
                          <a:latin typeface="+mn-lt"/>
                          <a:ea typeface="+mn-ea"/>
                          <a:cs typeface="Amatic SC" panose="00000500000000000000" pitchFamily="2" charset="-79"/>
                        </a:rPr>
                        <a:t>Whatever Next?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0" kern="1200" dirty="0">
                          <a:solidFill>
                            <a:schemeClr val="tx1"/>
                          </a:solidFill>
                          <a:effectLst/>
                          <a:latin typeface="+mn-lt"/>
                          <a:ea typeface="+mn-ea"/>
                          <a:cs typeface="Amatic SC" panose="00000500000000000000" pitchFamily="2" charset="-79"/>
                        </a:rPr>
                        <a:t>Q Pootle 5</a:t>
                      </a:r>
                    </a:p>
                    <a:p>
                      <a:pPr algn="ctr">
                        <a:lnSpc>
                          <a:spcPct val="115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r>
                        <a:rPr lang="en-GB" sz="900" dirty="0" err="1">
                          <a:solidFill>
                            <a:schemeClr val="tx1"/>
                          </a:solidFill>
                          <a:effectLst/>
                          <a:latin typeface="+mn-lt"/>
                          <a:ea typeface="Calibri" panose="020F0502020204030204" pitchFamily="34" charset="0"/>
                          <a:cs typeface="Amatic SC" panose="00000500000000000000" pitchFamily="2" charset="-79"/>
                        </a:rPr>
                        <a:t>GaPs</a:t>
                      </a:r>
                      <a:endParaRPr lang="en-GB" sz="900" dirty="0">
                        <a:solidFill>
                          <a:schemeClr val="tx1"/>
                        </a:solidFill>
                        <a:effectLst/>
                        <a:latin typeface="+mn-lt"/>
                        <a:ea typeface="Calibri" panose="020F0502020204030204" pitchFamily="34" charset="0"/>
                        <a:cs typeface="Amatic SC" panose="00000500000000000000" pitchFamily="2" charset="-79"/>
                      </a:endParaRPr>
                    </a:p>
                    <a:p>
                      <a:pPr algn="ctr">
                        <a:lnSpc>
                          <a:spcPct val="115000"/>
                        </a:lnSpc>
                        <a:spcAft>
                          <a:spcPts val="0"/>
                        </a:spcAft>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900" dirty="0">
                          <a:solidFill>
                            <a:schemeClr val="tx1"/>
                          </a:solidFill>
                          <a:effectLst/>
                          <a:latin typeface="+mn-lt"/>
                          <a:ea typeface="Calibri" panose="020F0502020204030204" pitchFamily="34" charset="0"/>
                          <a:cs typeface="Amatic SC" panose="00000500000000000000" pitchFamily="2" charset="-79"/>
                        </a:rPr>
                        <a:t>Writing captions and short sentences using know sound-letter correspondences and ‘red words’.</a:t>
                      </a:r>
                    </a:p>
                    <a:p>
                      <a:pPr algn="ctr">
                        <a:lnSpc>
                          <a:spcPct val="107000"/>
                        </a:lnSpc>
                        <a:spcAft>
                          <a:spcPts val="800"/>
                        </a:spcAft>
                      </a:pPr>
                      <a:r>
                        <a:rPr lang="en-US" sz="900" dirty="0">
                          <a:solidFill>
                            <a:schemeClr val="tx1"/>
                          </a:solidFill>
                          <a:effectLst/>
                          <a:latin typeface="+mn-lt"/>
                          <a:ea typeface="Calibri" panose="020F0502020204030204" pitchFamily="34" charset="0"/>
                          <a:cs typeface="Amatic SC" panose="00000500000000000000" pitchFamily="2" charset="-79"/>
                        </a:rPr>
                        <a:t>Re-reading to check sense. </a:t>
                      </a:r>
                    </a:p>
                    <a:p>
                      <a:pPr algn="ctr">
                        <a:lnSpc>
                          <a:spcPct val="107000"/>
                        </a:lnSpc>
                        <a:spcAft>
                          <a:spcPts val="800"/>
                        </a:spcAft>
                      </a:pPr>
                      <a:r>
                        <a:rPr lang="en-US" sz="900" dirty="0">
                          <a:solidFill>
                            <a:schemeClr val="tx1"/>
                          </a:solidFill>
                          <a:effectLst/>
                          <a:latin typeface="+mn-lt"/>
                          <a:ea typeface="Calibri" panose="020F0502020204030204" pitchFamily="34" charset="0"/>
                          <a:cs typeface="Amatic SC" panose="00000500000000000000" pitchFamily="2" charset="-79"/>
                        </a:rPr>
                        <a:t>Story mapping and rewriting story.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dirty="0">
                          <a:solidFill>
                            <a:schemeClr val="tx1"/>
                          </a:solidFill>
                          <a:effectLst/>
                          <a:latin typeface="+mn-lt"/>
                          <a:ea typeface="+mn-ea"/>
                          <a:cs typeface="Amatic SC" panose="00000500000000000000" pitchFamily="2" charset="-79"/>
                        </a:rPr>
                        <a:t>Texts as a Stimulus:</a:t>
                      </a: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Very Hungry Caterpillar</a:t>
                      </a: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err="1">
                          <a:effectLst/>
                          <a:latin typeface="Calibri" panose="020F0502020204030204" pitchFamily="34" charset="0"/>
                          <a:ea typeface="Calibri" panose="020F0502020204030204" pitchFamily="34" charset="0"/>
                          <a:cs typeface="Times New Roman" panose="02020603050405020304" pitchFamily="18" charset="0"/>
                        </a:rPr>
                        <a:t>GaPs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dirty="0">
                          <a:solidFill>
                            <a:schemeClr val="tx1"/>
                          </a:solidFill>
                          <a:effectLst/>
                          <a:latin typeface="+mn-lt"/>
                          <a:ea typeface="Calibri" panose="020F0502020204030204" pitchFamily="34" charset="0"/>
                          <a:cs typeface="Amatic SC" panose="00000500000000000000" pitchFamily="2" charset="-79"/>
                        </a:rPr>
                        <a:t>Writing captions and short sentences using know sound-letter correspondences and ‘red words’.</a:t>
                      </a:r>
                    </a:p>
                    <a:p>
                      <a:pPr algn="ctr">
                        <a:lnSpc>
                          <a:spcPct val="107000"/>
                        </a:lnSpc>
                        <a:spcAft>
                          <a:spcPts val="800"/>
                        </a:spcAft>
                      </a:pPr>
                      <a:r>
                        <a:rPr lang="en-US" sz="900" dirty="0">
                          <a:solidFill>
                            <a:schemeClr val="tx1"/>
                          </a:solidFill>
                          <a:effectLst/>
                          <a:latin typeface="+mn-lt"/>
                          <a:ea typeface="Calibri" panose="020F0502020204030204" pitchFamily="34" charset="0"/>
                          <a:cs typeface="Amatic SC" panose="00000500000000000000" pitchFamily="2" charset="-79"/>
                        </a:rPr>
                        <a:t>Re-reading to check sense. </a:t>
                      </a: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Labelling life cycles.</a:t>
                      </a:r>
                    </a:p>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Very Hungry Caterpillar- story mapping and rewriting.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42231">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Begin to form lower case letters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baseline="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Identify and begin to write initial sounds in words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Begin to form lower case letters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aseline="0" dirty="0">
                          <a:solidFill>
                            <a:schemeClr val="tx1"/>
                          </a:solidFill>
                          <a:effectLst/>
                          <a:latin typeface="+mn-lt"/>
                          <a:ea typeface="Calibri" panose="020F0502020204030204" pitchFamily="34" charset="0"/>
                          <a:cs typeface="Amatic SC" panose="00000500000000000000" pitchFamily="2" charset="-79"/>
                        </a:rPr>
                        <a:t>Identify and begin to write initial and end sounds in words.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Form lower case letters correctly</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mn-lt"/>
                          <a:ea typeface="Calibri" panose="020F0502020204030204" pitchFamily="34" charset="0"/>
                          <a:cs typeface="Times New Roman" panose="02020603050405020304" pitchFamily="18" charset="0"/>
                        </a:rPr>
                        <a:t>Spell words by identifying the sounds and then writing the sound with letter/s.</a:t>
                      </a:r>
                    </a:p>
                    <a:p>
                      <a:pPr algn="ctr">
                        <a:lnSpc>
                          <a:spcPct val="115000"/>
                        </a:lnSpc>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Form lower case letters correctly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Spell words by identifying the sounds and then writing the sound with letter/s.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Form lower case and capital letters correctly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Write short sentences with words with known sound-letter correspondences using a capital letter and full stop.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Re-read what they have written to check it makes sense.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Form lower case and capital letters correctly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Write short sentences with words with known sound-letter correspondences using a capital letter and full stop.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effectLst/>
                          <a:latin typeface="+mn-lt"/>
                          <a:ea typeface="Calibri" panose="020F0502020204030204" pitchFamily="34" charset="0"/>
                          <a:cs typeface="Times New Roman" panose="02020603050405020304" pitchFamily="18" charset="0"/>
                        </a:rPr>
                        <a:t>Re-read what they have written to check it makes sense.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21391091"/>
                  </a:ext>
                </a:extLst>
              </a:tr>
            </a:tbl>
          </a:graphicData>
        </a:graphic>
      </p:graphicFrame>
      <p:pic>
        <p:nvPicPr>
          <p:cNvPr id="2" name="Picture 1">
            <a:extLst>
              <a:ext uri="{FF2B5EF4-FFF2-40B4-BE49-F238E27FC236}">
                <a16:creationId xmlns:a16="http://schemas.microsoft.com/office/drawing/2014/main" id="{CCD723E2-6164-4E99-AEE5-9A26A07CD212}"/>
              </a:ext>
            </a:extLst>
          </p:cNvPr>
          <p:cNvPicPr>
            <a:picLocks noChangeAspect="1"/>
          </p:cNvPicPr>
          <p:nvPr/>
        </p:nvPicPr>
        <p:blipFill>
          <a:blip r:embed="rId2"/>
          <a:stretch>
            <a:fillRect/>
          </a:stretch>
        </p:blipFill>
        <p:spPr>
          <a:xfrm>
            <a:off x="838200" y="220495"/>
            <a:ext cx="660991" cy="750449"/>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29037794"/>
              </p:ext>
            </p:extLst>
          </p:nvPr>
        </p:nvGraphicFramePr>
        <p:xfrm>
          <a:off x="366318" y="431917"/>
          <a:ext cx="11459364" cy="627890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err="1">
                          <a:latin typeface="Amatic SC" panose="00000500000000000000" pitchFamily="2" charset="-79"/>
                          <a:cs typeface="Amatic SC" panose="00000500000000000000" pitchFamily="2" charset="-79"/>
                        </a:rPr>
                        <a:t>Marvellous</a:t>
                      </a:r>
                      <a:r>
                        <a:rPr lang="en-US" sz="24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Lets</a:t>
                      </a:r>
                      <a:r>
                        <a:rPr lang="en-US" sz="2400" baseline="0" dirty="0">
                          <a:latin typeface="Amatic SC" panose="00000500000000000000" pitchFamily="2" charset="-79"/>
                          <a:cs typeface="Amatic SC" panose="00000500000000000000" pitchFamily="2" charset="-79"/>
                        </a:rPr>
                        <a:t> celebrate!</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2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DM Statements- In reception, children will be learning to…</a:t>
                      </a:r>
                      <a:endParaRPr kumimoji="0" lang="en-GB" sz="120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1048540">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Sorting and Matching</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Comparing amounts</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Recognising, representing, subitising, counting, comparison and composition of numbers 1 to 3</a:t>
                      </a:r>
                      <a:endParaRPr lang="en-GB" sz="8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Recognising, representing, subitising, counting, comparison and composition of numbers 4 to 6</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2D shape </a:t>
                      </a:r>
                      <a:endParaRPr lang="en-GB" sz="800" dirty="0">
                        <a:effectLst/>
                        <a:latin typeface="+mn-lt"/>
                        <a:ea typeface="Calibri" panose="020F0502020204030204" pitchFamily="34" charset="0"/>
                        <a:cs typeface="Times New Roman" panose="02020603050405020304" pitchFamily="18" charset="0"/>
                      </a:endParaRPr>
                    </a:p>
                    <a:p>
                      <a:pPr>
                        <a:spcAft>
                          <a:spcPts val="0"/>
                        </a:spcAft>
                      </a:pPr>
                      <a:r>
                        <a:rPr lang="en-GB" sz="800" dirty="0">
                          <a:effectLst/>
                          <a:latin typeface="+mn-lt"/>
                          <a:ea typeface="Calibri" panose="020F0502020204030204" pitchFamily="34" charset="0"/>
                          <a:cs typeface="Arial" panose="020B0604020202020204" pitchFamily="34" charset="0"/>
                        </a:rPr>
                        <a:t>Length and height </a:t>
                      </a:r>
                      <a:endParaRPr lang="en-GB" sz="8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Recognising, representing, subitising, counting, comparison and composition of numbers 7 to 10</a:t>
                      </a:r>
                      <a:endParaRPr lang="en-GB" sz="800" dirty="0">
                        <a:effectLst/>
                        <a:latin typeface="+mn-lt"/>
                        <a:ea typeface="Calibri" panose="020F0502020204030204" pitchFamily="34" charset="0"/>
                        <a:cs typeface="Times New Roman" panose="02020603050405020304" pitchFamily="18" charset="0"/>
                      </a:endParaRPr>
                    </a:p>
                    <a:p>
                      <a:pPr>
                        <a:spcAft>
                          <a:spcPts val="0"/>
                        </a:spcAft>
                      </a:pPr>
                      <a:r>
                        <a:rPr lang="en-GB" sz="800" dirty="0">
                          <a:effectLst/>
                          <a:latin typeface="+mn-lt"/>
                          <a:ea typeface="Calibri" panose="020F0502020204030204" pitchFamily="34" charset="0"/>
                          <a:cs typeface="Arial" panose="020B0604020202020204" pitchFamily="34" charset="0"/>
                        </a:rPr>
                        <a:t>3D shape </a:t>
                      </a:r>
                      <a:endParaRPr lang="en-GB" sz="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Number to 20 and beyond</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Building numbers beyond 10</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Counting patterns beyond 10</a:t>
                      </a:r>
                      <a:endParaRPr lang="en-GB" sz="800" dirty="0">
                        <a:effectLst/>
                        <a:latin typeface="+mn-lt"/>
                        <a:ea typeface="Calibri" panose="020F0502020204030204" pitchFamily="34" charset="0"/>
                        <a:cs typeface="Times New Roman" panose="02020603050405020304" pitchFamily="18" charset="0"/>
                      </a:endParaRPr>
                    </a:p>
                    <a:p>
                      <a:pPr>
                        <a:spcAft>
                          <a:spcPts val="0"/>
                        </a:spcAft>
                      </a:pPr>
                      <a:r>
                        <a:rPr lang="en-GB" sz="800" dirty="0">
                          <a:effectLst/>
                          <a:latin typeface="+mn-lt"/>
                          <a:ea typeface="Calibri" panose="020F0502020204030204" pitchFamily="34" charset="0"/>
                          <a:cs typeface="Arial" panose="020B0604020202020204" pitchFamily="34" charset="0"/>
                        </a:rPr>
                        <a:t>First, then, now addition and subtraction </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Doubling</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Sharing and Grouping</a:t>
                      </a:r>
                      <a:endParaRPr lang="en-GB" sz="800" dirty="0">
                        <a:effectLst/>
                        <a:latin typeface="+mn-lt"/>
                        <a:ea typeface="Calibri" panose="020F0502020204030204" pitchFamily="34" charset="0"/>
                        <a:cs typeface="Times New Roman" panose="02020603050405020304" pitchFamily="18" charset="0"/>
                      </a:endParaRPr>
                    </a:p>
                    <a:p>
                      <a:pPr>
                        <a:spcAft>
                          <a:spcPts val="0"/>
                        </a:spcAft>
                      </a:pPr>
                      <a:r>
                        <a:rPr lang="en-GB" sz="800" dirty="0">
                          <a:effectLst/>
                          <a:latin typeface="+mn-lt"/>
                          <a:ea typeface="Calibri" panose="020F0502020204030204" pitchFamily="34" charset="0"/>
                          <a:cs typeface="Arial" panose="020B0604020202020204" pitchFamily="34" charset="0"/>
                        </a:rPr>
                        <a:t>Even and Odd numbers</a:t>
                      </a:r>
                      <a:endParaRPr lang="en-GB" sz="800" b="1"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2D and 3D shape</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Spatial reasoning</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Weight </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Capacity</a:t>
                      </a:r>
                      <a:endParaRPr lang="en-GB" sz="8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800" dirty="0">
                          <a:effectLst/>
                          <a:latin typeface="+mn-lt"/>
                          <a:ea typeface="Calibri" panose="020F0502020204030204" pitchFamily="34" charset="0"/>
                          <a:cs typeface="Arial" panose="020B0604020202020204" pitchFamily="34" charset="0"/>
                        </a:rPr>
                        <a:t>Deepening understanding of Patterns and Relationships</a:t>
                      </a:r>
                      <a:endParaRPr lang="en-GB" sz="8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00200">
                <a:tc vMerge="1">
                  <a:txBody>
                    <a:bodyPr/>
                    <a:lstStyle/>
                    <a:p>
                      <a:endParaRPr lang="en-GB"/>
                    </a:p>
                  </a:txBody>
                  <a:tcPr/>
                </a:tc>
                <a:tc>
                  <a:txBody>
                    <a:bodyPr/>
                    <a:lstStyle/>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Count objects, actions and sounds.</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Subitise.</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Link the numeral with its cardinal number value.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Compare numbers.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Explore the composition of numbers to 10. </a:t>
                      </a:r>
                    </a:p>
                    <a:p>
                      <a:pPr>
                        <a:lnSpc>
                          <a:spcPct val="115000"/>
                        </a:lnSpc>
                        <a:spcAft>
                          <a:spcPts val="0"/>
                        </a:spcAft>
                      </a:pPr>
                      <a:r>
                        <a:rPr lang="en-GB" sz="800" dirty="0" err="1">
                          <a:effectLst/>
                          <a:latin typeface="+mn-lt"/>
                          <a:ea typeface="Calibri" panose="020F0502020204030204" pitchFamily="34" charset="0"/>
                          <a:cs typeface="Times New Roman" panose="02020603050405020304" pitchFamily="18" charset="0"/>
                        </a:rPr>
                        <a:t>Automaticall</a:t>
                      </a:r>
                      <a:r>
                        <a:rPr lang="en-GB" sz="800" dirty="0">
                          <a:effectLst/>
                          <a:latin typeface="+mn-lt"/>
                          <a:ea typeface="Calibri" panose="020F0502020204030204" pitchFamily="34" charset="0"/>
                          <a:cs typeface="Times New Roman" panose="02020603050405020304" pitchFamily="18" charset="0"/>
                        </a:rPr>
                        <a:t> recall number bonds for numbers 0-5 and some to 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Count objects, actions and sounds.</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Subitise.</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Link the numeral with its cardinal number value.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Compare numbers.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Explore the composition of numbers to 10. </a:t>
                      </a:r>
                    </a:p>
                    <a:p>
                      <a:pPr>
                        <a:lnSpc>
                          <a:spcPct val="115000"/>
                        </a:lnSpc>
                        <a:spcAft>
                          <a:spcPts val="0"/>
                        </a:spcAft>
                      </a:pPr>
                      <a:r>
                        <a:rPr lang="en-GB" sz="800" dirty="0" err="1">
                          <a:effectLst/>
                          <a:latin typeface="+mn-lt"/>
                          <a:ea typeface="Calibri" panose="020F0502020204030204" pitchFamily="34" charset="0"/>
                          <a:cs typeface="Times New Roman" panose="02020603050405020304" pitchFamily="18" charset="0"/>
                        </a:rPr>
                        <a:t>Automaticall</a:t>
                      </a:r>
                      <a:r>
                        <a:rPr lang="en-GB" sz="800" dirty="0">
                          <a:effectLst/>
                          <a:latin typeface="+mn-lt"/>
                          <a:ea typeface="Calibri" panose="020F0502020204030204" pitchFamily="34" charset="0"/>
                          <a:cs typeface="Times New Roman" panose="02020603050405020304" pitchFamily="18" charset="0"/>
                        </a:rPr>
                        <a:t> recall number bonds for numbers 0-5 and some to 10. </a:t>
                      </a:r>
                    </a:p>
                    <a:p>
                      <a:pPr>
                        <a:spcAft>
                          <a:spcPts val="0"/>
                        </a:spcAft>
                      </a:pPr>
                      <a:r>
                        <a:rPr lang="en-GB" sz="800" b="0" dirty="0">
                          <a:solidFill>
                            <a:schemeClr val="tx1"/>
                          </a:solidFill>
                          <a:latin typeface="+mn-lt"/>
                          <a:cs typeface="Amatic SC" panose="00000500000000000000" pitchFamily="2" charset="-79"/>
                        </a:rPr>
                        <a:t>Compare length, weight and capacity.</a:t>
                      </a:r>
                    </a:p>
                    <a:p>
                      <a:pPr>
                        <a:spcAft>
                          <a:spcPts val="0"/>
                        </a:spcAft>
                      </a:pPr>
                      <a:r>
                        <a:rPr lang="en-GB" sz="800" b="0" dirty="0">
                          <a:solidFill>
                            <a:schemeClr val="tx1"/>
                          </a:solidFill>
                          <a:latin typeface="+mn-lt"/>
                          <a:cs typeface="Amatic SC" panose="00000500000000000000" pitchFamily="2" charset="-79"/>
                        </a:rPr>
                        <a:t>Compose and decompose shapes so that children recognise a shape and can have other shapes within it, just as numbers can.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Count objects, actions and sounds.</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Subitise.</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Link the numeral with its cardinal number value.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Compare numbers. </a:t>
                      </a:r>
                    </a:p>
                    <a:p>
                      <a:pPr>
                        <a:lnSpc>
                          <a:spcPct val="115000"/>
                        </a:lnSpc>
                        <a:spcAft>
                          <a:spcPts val="0"/>
                        </a:spcAft>
                      </a:pPr>
                      <a:r>
                        <a:rPr lang="en-GB" sz="800" dirty="0">
                          <a:effectLst/>
                          <a:latin typeface="+mn-lt"/>
                          <a:ea typeface="Calibri" panose="020F0502020204030204" pitchFamily="34" charset="0"/>
                          <a:cs typeface="Times New Roman" panose="02020603050405020304" pitchFamily="18" charset="0"/>
                        </a:rPr>
                        <a:t>Explore the composition of numbers to 10. </a:t>
                      </a:r>
                    </a:p>
                    <a:p>
                      <a:pPr>
                        <a:lnSpc>
                          <a:spcPct val="115000"/>
                        </a:lnSpc>
                        <a:spcAft>
                          <a:spcPts val="0"/>
                        </a:spcAft>
                      </a:pPr>
                      <a:r>
                        <a:rPr lang="en-GB" sz="800" dirty="0" err="1">
                          <a:effectLst/>
                          <a:latin typeface="+mn-lt"/>
                          <a:ea typeface="Calibri" panose="020F0502020204030204" pitchFamily="34" charset="0"/>
                          <a:cs typeface="Times New Roman" panose="02020603050405020304" pitchFamily="18" charset="0"/>
                        </a:rPr>
                        <a:t>Automaticall</a:t>
                      </a:r>
                      <a:r>
                        <a:rPr lang="en-GB" sz="800" dirty="0">
                          <a:effectLst/>
                          <a:latin typeface="+mn-lt"/>
                          <a:ea typeface="Calibri" panose="020F0502020204030204" pitchFamily="34" charset="0"/>
                          <a:cs typeface="Times New Roman" panose="02020603050405020304" pitchFamily="18" charset="0"/>
                        </a:rPr>
                        <a:t> recall number bonds for numbers 0-5 and some to 10. </a:t>
                      </a:r>
                    </a:p>
                    <a:p>
                      <a:pPr>
                        <a:spcAft>
                          <a:spcPts val="0"/>
                        </a:spcAft>
                      </a:pPr>
                      <a:endParaRPr lang="en-GB" sz="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spcAft>
                          <a:spcPts val="0"/>
                        </a:spcAft>
                      </a:pPr>
                      <a:r>
                        <a:rPr lang="en-GB" sz="800" dirty="0">
                          <a:effectLst/>
                          <a:latin typeface="+mn-lt"/>
                          <a:ea typeface="Calibri" panose="020F0502020204030204" pitchFamily="34" charset="0"/>
                          <a:cs typeface="Times New Roman" panose="02020603050405020304" pitchFamily="18" charset="0"/>
                        </a:rPr>
                        <a:t>Count beyond 10. </a:t>
                      </a:r>
                    </a:p>
                    <a:p>
                      <a:pPr>
                        <a:spcAft>
                          <a:spcPts val="0"/>
                        </a:spcAft>
                      </a:pPr>
                      <a:endParaRPr lang="en-GB" sz="800" dirty="0">
                        <a:effectLst/>
                        <a:latin typeface="+mn-lt"/>
                        <a:ea typeface="Calibri" panose="020F0502020204030204" pitchFamily="34" charset="0"/>
                        <a:cs typeface="Times New Roman" panose="02020603050405020304" pitchFamily="18" charset="0"/>
                      </a:endParaRPr>
                    </a:p>
                    <a:p>
                      <a:pPr>
                        <a:spcAft>
                          <a:spcPts val="0"/>
                        </a:spcAft>
                      </a:pPr>
                      <a:r>
                        <a:rPr lang="en-GB" sz="800" dirty="0">
                          <a:effectLst/>
                          <a:latin typeface="+mn-lt"/>
                          <a:ea typeface="Calibri" panose="020F0502020204030204" pitchFamily="34" charset="0"/>
                          <a:cs typeface="Times New Roman" panose="02020603050405020304" pitchFamily="18" charset="0"/>
                        </a:rPr>
                        <a:t>Verbally count beyond 20, recognising the pattern of the counting system (ELG).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spcAft>
                          <a:spcPts val="0"/>
                        </a:spcAft>
                      </a:pPr>
                      <a:r>
                        <a:rPr lang="en-GB" sz="800" b="0" dirty="0">
                          <a:solidFill>
                            <a:schemeClr val="tx1"/>
                          </a:solidFill>
                          <a:latin typeface="+mn-lt"/>
                        </a:rPr>
                        <a:t>Automatically recall number bonds up to 5 and some number bonds to 10, including double facts (ELG).</a:t>
                      </a:r>
                    </a:p>
                    <a:p>
                      <a:pPr>
                        <a:spcAft>
                          <a:spcPts val="0"/>
                        </a:spcAft>
                      </a:pPr>
                      <a:r>
                        <a:rPr lang="en-GB" sz="800" b="0" dirty="0">
                          <a:solidFill>
                            <a:schemeClr val="tx1"/>
                          </a:solidFill>
                          <a:latin typeface="+mn-lt"/>
                        </a:rPr>
                        <a:t>Compare quantities up to 10 in different contexts, recognising when one quantity is greater than, less than or the same as the other quantity (ELG).</a:t>
                      </a:r>
                    </a:p>
                    <a:p>
                      <a:pPr>
                        <a:spcAft>
                          <a:spcPts val="0"/>
                        </a:spcAft>
                      </a:pPr>
                      <a:r>
                        <a:rPr lang="en-GB" sz="800" b="0" dirty="0">
                          <a:solidFill>
                            <a:schemeClr val="tx1"/>
                          </a:solidFill>
                          <a:latin typeface="+mn-lt"/>
                        </a:rPr>
                        <a:t>Explore and represent patterns within numbers up to 10, including evens and odds, double facts and how quantities can be distributed equally (ELG). </a:t>
                      </a:r>
                    </a:p>
                    <a:p>
                      <a:pPr>
                        <a:spcAft>
                          <a:spcPts val="0"/>
                        </a:spcAft>
                      </a:pPr>
                      <a:endParaRPr lang="en-GB" sz="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Compare length, weight and capacity.</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Compose and decompose shapes so that children recognise a shape and can have other shapes within it, just as numbers can. </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800" b="0" dirty="0">
                          <a:solidFill>
                            <a:schemeClr val="tx1"/>
                          </a:solidFill>
                          <a:latin typeface="+mn-lt"/>
                          <a:cs typeface="Amatic SC" panose="00000500000000000000" pitchFamily="2" charset="-79"/>
                        </a:rPr>
                        <a:t>Continue, copy and create repeating patterns. </a:t>
                      </a:r>
                    </a:p>
                    <a:p>
                      <a:pPr>
                        <a:spcAft>
                          <a:spcPts val="0"/>
                        </a:spcAft>
                      </a:pPr>
                      <a:r>
                        <a:rPr lang="en-GB" sz="800" b="0" dirty="0">
                          <a:solidFill>
                            <a:schemeClr val="tx1"/>
                          </a:solidFill>
                          <a:latin typeface="+mn-lt"/>
                        </a:rPr>
                        <a:t>Compare quantities up to 10 in different contexts, recognising when one quantity is greater than, less than or the same as the other quantity (ELG).</a:t>
                      </a:r>
                    </a:p>
                    <a:p>
                      <a:pPr>
                        <a:spcAft>
                          <a:spcPts val="0"/>
                        </a:spcAft>
                      </a:pPr>
                      <a:r>
                        <a:rPr lang="en-GB" sz="800" b="0" dirty="0">
                          <a:solidFill>
                            <a:schemeClr val="tx1"/>
                          </a:solidFill>
                          <a:latin typeface="+mn-lt"/>
                        </a:rPr>
                        <a:t>Explore and represent patterns within numbers up to 10, including evens and odds, double facts and how quantities can be distributed equally (ELG).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800" b="0" dirty="0">
                        <a:solidFill>
                          <a:schemeClr val="tx1"/>
                        </a:solidFill>
                        <a:latin typeface="+mn-lt"/>
                        <a:cs typeface="Amatic SC" panose="00000500000000000000" pitchFamily="2" charset="-79"/>
                      </a:endParaRPr>
                    </a:p>
                    <a:p>
                      <a:pPr>
                        <a:lnSpc>
                          <a:spcPct val="115000"/>
                        </a:lnSpc>
                        <a:spcAft>
                          <a:spcPts val="0"/>
                        </a:spcAft>
                      </a:pPr>
                      <a:endParaRPr lang="en-GB" sz="8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58086805"/>
                  </a:ext>
                </a:extLst>
              </a:tr>
            </a:tbl>
          </a:graphicData>
        </a:graphic>
      </p:graphicFrame>
      <p:pic>
        <p:nvPicPr>
          <p:cNvPr id="2" name="Picture 1">
            <a:extLst>
              <a:ext uri="{FF2B5EF4-FFF2-40B4-BE49-F238E27FC236}">
                <a16:creationId xmlns:a16="http://schemas.microsoft.com/office/drawing/2014/main" id="{92070201-DAE0-4EAC-B6F3-E76657DA4A66}"/>
              </a:ext>
            </a:extLst>
          </p:cNvPr>
          <p:cNvPicPr>
            <a:picLocks noChangeAspect="1"/>
          </p:cNvPicPr>
          <p:nvPr/>
        </p:nvPicPr>
        <p:blipFill>
          <a:blip r:embed="rId2"/>
          <a:stretch>
            <a:fillRect/>
          </a:stretch>
        </p:blipFill>
        <p:spPr>
          <a:xfrm>
            <a:off x="682646" y="135432"/>
            <a:ext cx="810838" cy="920576"/>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61893156"/>
              </p:ext>
            </p:extLst>
          </p:nvPr>
        </p:nvGraphicFramePr>
        <p:xfrm>
          <a:off x="366318" y="539143"/>
          <a:ext cx="11459364" cy="572318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46654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33245">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err="1">
                          <a:latin typeface="Amatic SC" panose="00000500000000000000" pitchFamily="2" charset="-79"/>
                          <a:cs typeface="Amatic SC" panose="00000500000000000000" pitchFamily="2" charset="-79"/>
                        </a:rPr>
                        <a:t>Marvellous</a:t>
                      </a:r>
                      <a:r>
                        <a:rPr lang="en-US" sz="2000" dirty="0">
                          <a:latin typeface="Amatic SC" panose="00000500000000000000" pitchFamily="2" charset="-79"/>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Lets</a:t>
                      </a:r>
                      <a:r>
                        <a:rPr lang="en-US" sz="2000" baseline="0" dirty="0">
                          <a:latin typeface="Amatic SC" panose="00000500000000000000" pitchFamily="2" charset="-79"/>
                          <a:cs typeface="Amatic SC" panose="00000500000000000000" pitchFamily="2" charset="-79"/>
                        </a:rPr>
                        <a:t> celebrate!</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What a wonderful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6622">
                <a:tc rowSpan="3">
                  <a:txBody>
                    <a:bodyPr/>
                    <a:lstStyle/>
                    <a:p>
                      <a:pPr algn="ctr"/>
                      <a:r>
                        <a:rPr lang="en-US" sz="3200" b="0" dirty="0">
                          <a:latin typeface="Amatic SC" panose="00000500000000000000" pitchFamily="2" charset="-79"/>
                          <a:cs typeface="Amatic SC" panose="00000500000000000000" pitchFamily="2" charset="-79"/>
                        </a:rPr>
                        <a:t>computing</a:t>
                      </a:r>
                    </a:p>
                    <a:p>
                      <a:pPr algn="ctr"/>
                      <a:endParaRPr lang="en-US" sz="1800" b="1" i="1" kern="1200" dirty="0">
                        <a:solidFill>
                          <a:schemeClr val="bg1">
                            <a:lumMod val="50000"/>
                          </a:schemeClr>
                        </a:solidFill>
                        <a:effectLst/>
                        <a:latin typeface="+mn-lt"/>
                        <a:ea typeface="+mn-ea"/>
                        <a:cs typeface="+mn-cs"/>
                      </a:endParaRPr>
                    </a:p>
                    <a:p>
                      <a:pPr algn="ctr"/>
                      <a:endParaRPr lang="en-US" sz="1800" b="1" i="1" kern="1200" dirty="0">
                        <a:solidFill>
                          <a:schemeClr val="bg1">
                            <a:lumMod val="50000"/>
                          </a:schemeClr>
                        </a:solidFill>
                        <a:effectLst/>
                        <a:latin typeface="+mn-lt"/>
                        <a:ea typeface="+mn-ea"/>
                        <a:cs typeface="+mn-cs"/>
                      </a:endParaRPr>
                    </a:p>
                    <a:p>
                      <a:pPr algn="ctr"/>
                      <a:endParaRPr lang="en-US" sz="18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1000" dirty="0">
                          <a:latin typeface="+mn-lt"/>
                          <a:cs typeface="Amatic SC" panose="00000500000000000000" pitchFamily="2" charset="-79"/>
                        </a:rPr>
                        <a:t>Technology is no longer a stand alone area of the EYFS Framework. There is, therefore, no Educational </a:t>
                      </a:r>
                      <a:r>
                        <a:rPr lang="en-US" sz="1000" dirty="0" err="1">
                          <a:latin typeface="+mn-lt"/>
                          <a:cs typeface="Amatic SC" panose="00000500000000000000" pitchFamily="2" charset="-79"/>
                        </a:rPr>
                        <a:t>Programme</a:t>
                      </a:r>
                      <a:r>
                        <a:rPr lang="en-US" sz="1000" dirty="0">
                          <a:latin typeface="+mn-lt"/>
                          <a:cs typeface="Amatic SC" panose="00000500000000000000" pitchFamily="2" charset="-79"/>
                        </a:rPr>
                        <a:t>. </a:t>
                      </a:r>
                    </a:p>
                    <a:p>
                      <a:pPr algn="ctr"/>
                      <a:r>
                        <a:rPr lang="en-US" sz="1000" dirty="0">
                          <a:latin typeface="+mn-lt"/>
                          <a:cs typeface="Amatic SC" panose="00000500000000000000" pitchFamily="2" charset="-79"/>
                        </a:rPr>
                        <a:t>Technology is, however, mentioned in the Educational </a:t>
                      </a:r>
                      <a:r>
                        <a:rPr lang="en-US" sz="1000" dirty="0" err="1">
                          <a:latin typeface="+mn-lt"/>
                          <a:cs typeface="Amatic SC" panose="00000500000000000000" pitchFamily="2" charset="-79"/>
                        </a:rPr>
                        <a:t>Programme</a:t>
                      </a:r>
                      <a:r>
                        <a:rPr lang="en-US" sz="1000" dirty="0">
                          <a:latin typeface="+mn-lt"/>
                          <a:cs typeface="Amatic SC" panose="00000500000000000000" pitchFamily="2" charset="-79"/>
                        </a:rPr>
                        <a:t> for ‘Understanding the World’- “In addition, listening to a broad selection of stories, non-fiction, rhymes and poems will foster their understanding of our culturally, socially, technologically and ecologically diverse world. </a:t>
                      </a:r>
                    </a:p>
                    <a:p>
                      <a:pPr algn="ctr"/>
                      <a:r>
                        <a:rPr lang="en-US" sz="1000" dirty="0">
                          <a:latin typeface="+mn-lt"/>
                          <a:cs typeface="Amatic SC" panose="00000500000000000000" pitchFamily="2" charset="-79"/>
                        </a:rPr>
                        <a:t>There are also areas of the Development Matters and Early Learning Goals which link to the KS1 computing curriculum- see below.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1576027">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bg1">
                              <a:lumMod val="50000"/>
                            </a:schemeClr>
                          </a:solidFill>
                          <a:latin typeface="+mn-lt"/>
                          <a:cs typeface="Amatic SC" panose="00000500000000000000" pitchFamily="2" charset="-79"/>
                        </a:rPr>
                        <a:t> </a:t>
                      </a:r>
                      <a:endParaRPr lang="en-GB" sz="105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900" b="0" dirty="0">
                          <a:solidFill>
                            <a:schemeClr val="tx1"/>
                          </a:solidFill>
                          <a:latin typeface="+mn-lt"/>
                          <a:cs typeface="Amatic SC" panose="00000500000000000000" pitchFamily="2" charset="-79"/>
                        </a:rPr>
                        <a:t>Typing names for Christmas 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GB" sz="900" b="0" i="0" dirty="0">
                          <a:effectLst/>
                        </a:rPr>
                        <a:t>Internet Safety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endParaRPr lang="en-GB" sz="9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endParaRPr lang="en-US"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2104997">
                <a:tc vMerge="1">
                  <a:txBody>
                    <a:bodyPr/>
                    <a:lstStyle/>
                    <a:p>
                      <a:endParaRPr lang="en-GB"/>
                    </a:p>
                  </a:txBody>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Statements from Development Matters which link to most closely to the National Curriculum programme of study for Computing.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Children in reception will be learning to:</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PSED- Show resilience and perseverance in the face of a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PD- Develop their small motor skills so they can use a range of tools competently, safely and confidently.</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     - Know and talk about the different factors that support their overall health and wellbeing- sensible amounts of screen time.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EAD- Explore, use and refine a variety of artistic effects to express their ideas and feelings.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Early Learning Goals: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PSED- Managing Self- Be confident to try new activities and show independence, resilience and perseverance in the face of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                                     - Explain the reasons for rules, know right from wrong and try to behave accordingly.</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EAD- Creating with Materials- Safely use and explore a variety of materials, tools and techniques, experimenting with colour, design, texture, form and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rtl="0" fontAlgn="base"/>
                      <a:endParaRPr lang="en-GB" sz="9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9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US"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44545316"/>
                  </a:ext>
                </a:extLst>
              </a:tr>
            </a:tbl>
          </a:graphicData>
        </a:graphic>
      </p:graphicFrame>
      <p:pic>
        <p:nvPicPr>
          <p:cNvPr id="2" name="Picture 1">
            <a:extLst>
              <a:ext uri="{FF2B5EF4-FFF2-40B4-BE49-F238E27FC236}">
                <a16:creationId xmlns:a16="http://schemas.microsoft.com/office/drawing/2014/main" id="{77E62313-233F-4C6A-8AF1-02C456ED39C2}"/>
              </a:ext>
            </a:extLst>
          </p:cNvPr>
          <p:cNvPicPr>
            <a:picLocks noChangeAspect="1"/>
          </p:cNvPicPr>
          <p:nvPr/>
        </p:nvPicPr>
        <p:blipFill>
          <a:blip r:embed="rId2"/>
          <a:stretch>
            <a:fillRect/>
          </a:stretch>
        </p:blipFill>
        <p:spPr>
          <a:xfrm>
            <a:off x="757074" y="135432"/>
            <a:ext cx="810838" cy="920576"/>
          </a:xfrm>
          <a:prstGeom prst="rect">
            <a:avLst/>
          </a:prstGeom>
        </p:spPr>
      </p:pic>
    </p:spTree>
    <p:extLst>
      <p:ext uri="{BB962C8B-B14F-4D97-AF65-F5344CB8AC3E}">
        <p14:creationId xmlns:p14="http://schemas.microsoft.com/office/powerpoint/2010/main" val="2170038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7116</TotalTime>
  <Words>7799</Words>
  <Application>Microsoft Office PowerPoint</Application>
  <PresentationFormat>Widescreen</PresentationFormat>
  <Paragraphs>1141</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Times New Roman</vt:lpstr>
      <vt:lpstr>Courier New</vt:lpstr>
      <vt:lpstr>RM Typerighter old</vt:lpstr>
      <vt:lpstr>Amatic SC</vt:lpstr>
      <vt:lpstr>Calibri</vt:lpstr>
      <vt:lpstr>Calibri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Jenny Sanders</cp:lastModifiedBy>
  <cp:revision>242</cp:revision>
  <cp:lastPrinted>2021-10-13T14:31:39Z</cp:lastPrinted>
  <dcterms:created xsi:type="dcterms:W3CDTF">2021-06-03T07:59:39Z</dcterms:created>
  <dcterms:modified xsi:type="dcterms:W3CDTF">2022-11-11T09:44:37Z</dcterms:modified>
</cp:coreProperties>
</file>